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8" r:id="rId3"/>
    <p:sldId id="257" r:id="rId4"/>
    <p:sldId id="269" r:id="rId5"/>
    <p:sldId id="259" r:id="rId6"/>
    <p:sldId id="265" r:id="rId7"/>
    <p:sldId id="270" r:id="rId8"/>
    <p:sldId id="261" r:id="rId9"/>
    <p:sldId id="262" r:id="rId10"/>
    <p:sldId id="266" r:id="rId11"/>
    <p:sldId id="271"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08" autoAdjust="0"/>
  </p:normalViewPr>
  <p:slideViewPr>
    <p:cSldViewPr snapToGrid="0" snapToObjects="1">
      <p:cViewPr varScale="1">
        <p:scale>
          <a:sx n="151" d="100"/>
          <a:sy n="151" d="100"/>
        </p:scale>
        <p:origin x="2080" y="1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98693-8C04-4517-8C00-6BA4BD9D5877}" type="datetimeFigureOut">
              <a:rPr lang="en-AU" smtClean="0"/>
              <a:t>16/11/2025</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AB9BF-E451-4D3C-973D-9C3D32226B0E}" type="slidenum">
              <a:rPr lang="en-AU" smtClean="0"/>
              <a:t>‹#›</a:t>
            </a:fld>
            <a:endParaRPr lang="en-AU"/>
          </a:p>
        </p:txBody>
      </p:sp>
    </p:spTree>
    <p:extLst>
      <p:ext uri="{BB962C8B-B14F-4D97-AF65-F5344CB8AC3E}">
        <p14:creationId xmlns:p14="http://schemas.microsoft.com/office/powerpoint/2010/main" val="26933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43AB9BF-E451-4D3C-973D-9C3D32226B0E}" type="slidenum">
              <a:rPr lang="en-AU" smtClean="0"/>
              <a:t>11</a:t>
            </a:fld>
            <a:endParaRPr lang="en-AU"/>
          </a:p>
        </p:txBody>
      </p:sp>
    </p:spTree>
    <p:extLst>
      <p:ext uri="{BB962C8B-B14F-4D97-AF65-F5344CB8AC3E}">
        <p14:creationId xmlns:p14="http://schemas.microsoft.com/office/powerpoint/2010/main" val="3720085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59AD97-F228-6BE5-310C-BB31271A9C78}"/>
              </a:ext>
            </a:extLst>
          </p:cNvPr>
          <p:cNvPicPr>
            <a:picLocks noChangeAspect="1"/>
          </p:cNvPicPr>
          <p:nvPr/>
        </p:nvPicPr>
        <p:blipFill>
          <a:blip r:embed="rId2"/>
          <a:stretch>
            <a:fillRect/>
          </a:stretch>
        </p:blipFill>
        <p:spPr>
          <a:xfrm>
            <a:off x="0" y="0"/>
            <a:ext cx="9143999" cy="6857999"/>
          </a:xfrm>
          <a:prstGeom prst="rect">
            <a:avLst/>
          </a:prstGeom>
        </p:spPr>
      </p:pic>
      <p:sp>
        <p:nvSpPr>
          <p:cNvPr id="3" name="TextBox 2">
            <a:extLst>
              <a:ext uri="{FF2B5EF4-FFF2-40B4-BE49-F238E27FC236}">
                <a16:creationId xmlns:a16="http://schemas.microsoft.com/office/drawing/2014/main" id="{2F7D1091-F8F7-DD1C-3B8C-C4C90384D60B}"/>
              </a:ext>
            </a:extLst>
          </p:cNvPr>
          <p:cNvSpPr txBox="1"/>
          <p:nvPr/>
        </p:nvSpPr>
        <p:spPr>
          <a:xfrm>
            <a:off x="895436" y="6260228"/>
            <a:ext cx="7667055" cy="571695"/>
          </a:xfrm>
          <a:prstGeom prst="rect">
            <a:avLst/>
          </a:prstGeom>
          <a:noFill/>
        </p:spPr>
        <p:txBody>
          <a:bodyPr wrap="square">
            <a:spAutoFit/>
          </a:bodyPr>
          <a:lstStyle/>
          <a:p>
            <a:pPr algn="ctr">
              <a:lnSpc>
                <a:spcPct val="115000"/>
              </a:lnSpc>
              <a:spcAft>
                <a:spcPts val="800"/>
              </a:spcAft>
              <a:buNone/>
            </a:pPr>
            <a:r>
              <a:rPr lang="en-AU" sz="2800" kern="100" dirty="0">
                <a:solidFill>
                  <a:schemeClr val="bg1"/>
                </a:solidFill>
                <a:effectLst/>
                <a:latin typeface="Bebas Neue" panose="020B0606020202050201" pitchFamily="34" charset="0"/>
                <a:ea typeface="Aptos" panose="020B0004020202020204" pitchFamily="34" charset="0"/>
                <a:cs typeface="Times New Roman" panose="02020603050405020304" pitchFamily="18" charset="0"/>
              </a:rPr>
              <a:t>“There’s still one place on earth – where chivalry isn’t dead”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3970"/>
            <a:ext cx="8229600" cy="941766"/>
          </a:xfrm>
        </p:spPr>
        <p:txBody>
          <a:bodyPr/>
          <a:lstStyle/>
          <a:p>
            <a:r>
              <a:rPr lang="en-US" b="1" u="sng" dirty="0">
                <a:solidFill>
                  <a:srgbClr val="00B0F0"/>
                </a:solidFill>
                <a:latin typeface="Bebas Neue" panose="020B0606020202050201" pitchFamily="34" charset="0"/>
              </a:rPr>
              <a:t>writer's</a:t>
            </a:r>
            <a:r>
              <a:rPr b="1" u="sng" dirty="0">
                <a:solidFill>
                  <a:srgbClr val="00B0F0"/>
                </a:solidFill>
                <a:latin typeface="Bebas Neue" panose="020B0606020202050201" pitchFamily="34" charset="0"/>
              </a:rPr>
              <a:t> VISION</a:t>
            </a:r>
          </a:p>
        </p:txBody>
      </p:sp>
      <p:sp>
        <p:nvSpPr>
          <p:cNvPr id="3" name="Content Placeholder 2"/>
          <p:cNvSpPr>
            <a:spLocks noGrp="1"/>
          </p:cNvSpPr>
          <p:nvPr>
            <p:ph idx="1"/>
          </p:nvPr>
        </p:nvSpPr>
        <p:spPr>
          <a:xfrm>
            <a:off x="3742635" y="1434515"/>
            <a:ext cx="5037627" cy="5046348"/>
          </a:xfrm>
        </p:spPr>
        <p:txBody>
          <a:bodyPr>
            <a:noAutofit/>
          </a:bodyPr>
          <a:lstStyle/>
          <a:p>
            <a:pPr marL="0" indent="0" algn="ctr">
              <a:buNone/>
            </a:pPr>
            <a:r>
              <a:rPr sz="2000" dirty="0">
                <a:solidFill>
                  <a:schemeClr val="bg1"/>
                </a:solidFill>
                <a:latin typeface="Bebas Neue" panose="020B0606020202050201" pitchFamily="34" charset="0"/>
              </a:rPr>
              <a:t>“</a:t>
            </a:r>
            <a:r>
              <a:rPr lang="en-US" sz="2000" dirty="0">
                <a:solidFill>
                  <a:schemeClr val="bg1"/>
                </a:solidFill>
                <a:latin typeface="Bebas Neue" panose="020B0606020202050201" pitchFamily="34" charset="0"/>
              </a:rPr>
              <a:t>As a child of the 70’s and a former cruise ship singer with over 1 million miles sailed at sea, I wish to honor the romantic nature of “the love boat” while showcasing the polar opposite of what cruising is all about.</a:t>
            </a:r>
          </a:p>
          <a:p>
            <a:pPr marL="0" indent="0" algn="ctr">
              <a:buNone/>
            </a:pPr>
            <a:endParaRPr lang="en-US" sz="2000" dirty="0">
              <a:solidFill>
                <a:schemeClr val="bg1"/>
              </a:solidFill>
              <a:latin typeface="Bebas Neue" panose="020B0606020202050201" pitchFamily="34" charset="0"/>
            </a:endParaRPr>
          </a:p>
          <a:p>
            <a:pPr marL="0" indent="0" algn="ctr">
              <a:buNone/>
            </a:pPr>
            <a:r>
              <a:rPr lang="en-US" sz="2000" dirty="0">
                <a:solidFill>
                  <a:schemeClr val="bg1"/>
                </a:solidFill>
                <a:latin typeface="Bebas Neue" panose="020B0606020202050201" pitchFamily="34" charset="0"/>
              </a:rPr>
              <a:t>I grew up adoring the love boat in the 70’s and always wanted to become “Julie McCoy” but what I discovered was that life at sea is so much more than what any episode of the love boat could explain and this movie captures the essence of what it’s really like to be a dad and a cruise ship performer.</a:t>
            </a:r>
          </a:p>
          <a:p>
            <a:pPr marL="0" indent="0" algn="ctr">
              <a:buNone/>
            </a:pPr>
            <a:endParaRPr sz="2000" dirty="0">
              <a:solidFill>
                <a:schemeClr val="bg1"/>
              </a:solidFill>
              <a:latin typeface="Bebas Neue" panose="020B0606020202050201" pitchFamily="34" charset="0"/>
            </a:endParaRPr>
          </a:p>
          <a:p>
            <a:pPr marL="0" indent="0" algn="ctr">
              <a:buNone/>
            </a:pPr>
            <a:r>
              <a:rPr sz="2400" dirty="0">
                <a:solidFill>
                  <a:schemeClr val="bg1"/>
                </a:solidFill>
                <a:latin typeface="Bebas Neue" panose="020B0606020202050201" pitchFamily="34" charset="0"/>
              </a:rPr>
              <a:t>— </a:t>
            </a:r>
            <a:r>
              <a:rPr sz="2400" dirty="0">
                <a:solidFill>
                  <a:srgbClr val="00B0F0"/>
                </a:solidFill>
                <a:latin typeface="Bebas Neue" panose="020B0606020202050201" pitchFamily="34" charset="0"/>
              </a:rPr>
              <a:t>JD Moorea</a:t>
            </a:r>
          </a:p>
        </p:txBody>
      </p:sp>
      <p:pic>
        <p:nvPicPr>
          <p:cNvPr id="7" name="Picture 6">
            <a:extLst>
              <a:ext uri="{FF2B5EF4-FFF2-40B4-BE49-F238E27FC236}">
                <a16:creationId xmlns:a16="http://schemas.microsoft.com/office/drawing/2014/main" id="{86E28DE5-4AAE-C082-06EB-8650315EB1A2}"/>
              </a:ext>
            </a:extLst>
          </p:cNvPr>
          <p:cNvPicPr>
            <a:picLocks noChangeAspect="1"/>
          </p:cNvPicPr>
          <p:nvPr/>
        </p:nvPicPr>
        <p:blipFill>
          <a:blip r:embed="rId2"/>
          <a:stretch>
            <a:fillRect/>
          </a:stretch>
        </p:blipFill>
        <p:spPr>
          <a:xfrm>
            <a:off x="363738" y="1434515"/>
            <a:ext cx="2991858" cy="50463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E26913-FCFD-1C2C-2CE1-6C895B37498C}"/>
              </a:ext>
            </a:extLst>
          </p:cNvPr>
          <p:cNvSpPr>
            <a:spLocks noGrp="1"/>
          </p:cNvSpPr>
          <p:nvPr>
            <p:ph type="title"/>
          </p:nvPr>
        </p:nvSpPr>
        <p:spPr>
          <a:xfrm>
            <a:off x="457200" y="81691"/>
            <a:ext cx="8229600" cy="681707"/>
          </a:xfrm>
        </p:spPr>
        <p:txBody>
          <a:bodyPr>
            <a:noAutofit/>
          </a:bodyPr>
          <a:lstStyle/>
          <a:p>
            <a:r>
              <a:rPr lang="en-AU" b="1" u="sng" dirty="0">
                <a:solidFill>
                  <a:srgbClr val="00B0F0"/>
                </a:solidFill>
                <a:latin typeface="Bebas Neue" panose="020B0606020202050201" pitchFamily="34" charset="0"/>
              </a:rPr>
              <a:t>The sequel</a:t>
            </a:r>
            <a:endParaRPr b="1" u="sng" dirty="0">
              <a:solidFill>
                <a:srgbClr val="00B0F0"/>
              </a:solidFill>
              <a:latin typeface="Bebas Neue" panose="020B0606020202050201" pitchFamily="34" charset="0"/>
            </a:endParaRPr>
          </a:p>
        </p:txBody>
      </p:sp>
      <p:sp>
        <p:nvSpPr>
          <p:cNvPr id="8" name="TextBox 7">
            <a:extLst>
              <a:ext uri="{FF2B5EF4-FFF2-40B4-BE49-F238E27FC236}">
                <a16:creationId xmlns:a16="http://schemas.microsoft.com/office/drawing/2014/main" id="{481FF8FC-605F-D610-A39A-D9CBE2D29D1B}"/>
              </a:ext>
            </a:extLst>
          </p:cNvPr>
          <p:cNvSpPr txBox="1"/>
          <p:nvPr/>
        </p:nvSpPr>
        <p:spPr>
          <a:xfrm>
            <a:off x="3628239" y="1110250"/>
            <a:ext cx="5285064" cy="5324535"/>
          </a:xfrm>
          <a:prstGeom prst="rect">
            <a:avLst/>
          </a:prstGeom>
          <a:noFill/>
        </p:spPr>
        <p:txBody>
          <a:bodyPr wrap="square">
            <a:spAutoFit/>
          </a:bodyPr>
          <a:lstStyle/>
          <a:p>
            <a:pPr algn="ctr"/>
            <a:r>
              <a:rPr lang="en-US" sz="2800" b="1" u="sng" dirty="0">
                <a:solidFill>
                  <a:srgbClr val="00B0F0"/>
                </a:solidFill>
                <a:latin typeface="Bebas Neue" panose="020B0606020202050201" pitchFamily="34" charset="0"/>
              </a:rPr>
              <a:t>When is a sequel not a sequel?</a:t>
            </a:r>
          </a:p>
          <a:p>
            <a:pPr algn="ctr"/>
            <a:r>
              <a:rPr lang="en-US" dirty="0">
                <a:solidFill>
                  <a:schemeClr val="bg1"/>
                </a:solidFill>
                <a:latin typeface="Bebas Neue" panose="020B0606020202050201" pitchFamily="34" charset="0"/>
              </a:rPr>
              <a:t>(When slim turns it into a debaucherous adventure)</a:t>
            </a:r>
            <a:endParaRPr lang="en-US" sz="1800" dirty="0">
              <a:solidFill>
                <a:schemeClr val="bg1"/>
              </a:solidFill>
              <a:latin typeface="Bebas Neue" panose="020B0606020202050201" pitchFamily="34" charset="0"/>
            </a:endParaRPr>
          </a:p>
          <a:p>
            <a:pPr algn="ctr"/>
            <a:endParaRPr lang="en-US" sz="1200" dirty="0">
              <a:solidFill>
                <a:schemeClr val="bg1"/>
              </a:solidFill>
              <a:latin typeface="Bebas Neue" panose="020B0606020202050201" pitchFamily="34" charset="0"/>
            </a:endParaRPr>
          </a:p>
          <a:p>
            <a:pPr algn="ctr"/>
            <a:r>
              <a:rPr lang="en-US" sz="1800" dirty="0">
                <a:solidFill>
                  <a:schemeClr val="bg1"/>
                </a:solidFill>
                <a:latin typeface="Bebas Neue" panose="020B0606020202050201" pitchFamily="34" charset="0"/>
              </a:rPr>
              <a:t>All aboard the ship of erotic dreams as our favorite cruise </a:t>
            </a:r>
            <a:r>
              <a:rPr lang="en-US" dirty="0">
                <a:solidFill>
                  <a:schemeClr val="bg1"/>
                </a:solidFill>
                <a:latin typeface="Bebas Neue" panose="020B0606020202050201" pitchFamily="34" charset="0"/>
              </a:rPr>
              <a:t>hoodlum </a:t>
            </a:r>
            <a:r>
              <a:rPr lang="en-US" dirty="0">
                <a:solidFill>
                  <a:srgbClr val="00B0F0"/>
                </a:solidFill>
                <a:latin typeface="Bebas Neue" panose="020B0606020202050201" pitchFamily="34" charset="0"/>
              </a:rPr>
              <a:t>(slim) </a:t>
            </a:r>
            <a:r>
              <a:rPr lang="en-US" dirty="0">
                <a:solidFill>
                  <a:schemeClr val="bg1"/>
                </a:solidFill>
                <a:latin typeface="Bebas Neue" panose="020B0606020202050201" pitchFamily="34" charset="0"/>
              </a:rPr>
              <a:t>is joined by the same characters plus the new owner of the playmate mansion </a:t>
            </a:r>
            <a:r>
              <a:rPr lang="en-US" dirty="0">
                <a:solidFill>
                  <a:srgbClr val="00B0F0"/>
                </a:solidFill>
                <a:latin typeface="Bebas Neue" panose="020B0606020202050201" pitchFamily="34" charset="0"/>
              </a:rPr>
              <a:t>(Charlie sheen) </a:t>
            </a:r>
            <a:r>
              <a:rPr lang="en-US" dirty="0">
                <a:solidFill>
                  <a:schemeClr val="bg1"/>
                </a:solidFill>
                <a:latin typeface="Bebas Neue" panose="020B0606020202050201" pitchFamily="34" charset="0"/>
              </a:rPr>
              <a:t>along with 2 dozen of his playboy bunnies on a ten-day cruise.</a:t>
            </a:r>
          </a:p>
          <a:p>
            <a:pPr algn="ctr"/>
            <a:endParaRPr lang="en-US" sz="1200" dirty="0">
              <a:solidFill>
                <a:schemeClr val="bg1"/>
              </a:solidFill>
              <a:latin typeface="Bebas Neue" panose="020B0606020202050201" pitchFamily="34" charset="0"/>
            </a:endParaRPr>
          </a:p>
          <a:p>
            <a:pPr algn="ctr"/>
            <a:r>
              <a:rPr lang="en-US" dirty="0">
                <a:solidFill>
                  <a:schemeClr val="bg1"/>
                </a:solidFill>
                <a:latin typeface="Bebas Neue" panose="020B0606020202050201" pitchFamily="34" charset="0"/>
              </a:rPr>
              <a:t>Without his best friend </a:t>
            </a:r>
            <a:r>
              <a:rPr lang="en-US" dirty="0" err="1">
                <a:solidFill>
                  <a:schemeClr val="bg1"/>
                </a:solidFill>
                <a:latin typeface="Bebas Neue" panose="020B0606020202050201" pitchFamily="34" charset="0"/>
              </a:rPr>
              <a:t>klint</a:t>
            </a:r>
            <a:r>
              <a:rPr lang="en-US" dirty="0">
                <a:solidFill>
                  <a:schemeClr val="bg1"/>
                </a:solidFill>
                <a:latin typeface="Bebas Neue" panose="020B0606020202050201" pitchFamily="34" charset="0"/>
              </a:rPr>
              <a:t> around, Slim is out of control so captain </a:t>
            </a:r>
            <a:r>
              <a:rPr lang="en-US" dirty="0" err="1">
                <a:solidFill>
                  <a:schemeClr val="bg1"/>
                </a:solidFill>
                <a:latin typeface="Bebas Neue" panose="020B0606020202050201" pitchFamily="34" charset="0"/>
              </a:rPr>
              <a:t>robinson</a:t>
            </a:r>
            <a:r>
              <a:rPr lang="en-US" dirty="0">
                <a:solidFill>
                  <a:schemeClr val="bg1"/>
                </a:solidFill>
                <a:latin typeface="Bebas Neue" panose="020B0606020202050201" pitchFamily="34" charset="0"/>
              </a:rPr>
              <a:t> calls on his new son in law to return - this time as cruise director because he is the only person slim listens to. </a:t>
            </a:r>
          </a:p>
          <a:p>
            <a:pPr algn="ctr"/>
            <a:endParaRPr lang="en-US" sz="1200" dirty="0">
              <a:solidFill>
                <a:schemeClr val="bg1"/>
              </a:solidFill>
              <a:latin typeface="Bebas Neue" panose="020B0606020202050201" pitchFamily="34" charset="0"/>
            </a:endParaRPr>
          </a:p>
          <a:p>
            <a:pPr algn="ctr"/>
            <a:r>
              <a:rPr lang="en-US" dirty="0">
                <a:solidFill>
                  <a:schemeClr val="bg1"/>
                </a:solidFill>
                <a:latin typeface="Bebas Neue" panose="020B0606020202050201" pitchFamily="34" charset="0"/>
              </a:rPr>
              <a:t>Can </a:t>
            </a:r>
            <a:r>
              <a:rPr lang="en-US" dirty="0" err="1">
                <a:solidFill>
                  <a:schemeClr val="bg1"/>
                </a:solidFill>
                <a:latin typeface="Bebas Neue" panose="020B0606020202050201" pitchFamily="34" charset="0"/>
              </a:rPr>
              <a:t>klint</a:t>
            </a:r>
            <a:r>
              <a:rPr lang="en-US" dirty="0">
                <a:solidFill>
                  <a:schemeClr val="bg1"/>
                </a:solidFill>
                <a:latin typeface="Bebas Neue" panose="020B0606020202050201" pitchFamily="34" charset="0"/>
              </a:rPr>
              <a:t> dull </a:t>
            </a:r>
            <a:r>
              <a:rPr lang="en-US" dirty="0" err="1">
                <a:solidFill>
                  <a:schemeClr val="bg1"/>
                </a:solidFill>
                <a:latin typeface="Bebas Neue" panose="020B0606020202050201" pitchFamily="34" charset="0"/>
              </a:rPr>
              <a:t>slim’s</a:t>
            </a:r>
            <a:r>
              <a:rPr lang="en-US" dirty="0">
                <a:solidFill>
                  <a:schemeClr val="bg1"/>
                </a:solidFill>
                <a:latin typeface="Bebas Neue" panose="020B0606020202050201" pitchFamily="34" charset="0"/>
              </a:rPr>
              <a:t> </a:t>
            </a:r>
            <a:r>
              <a:rPr lang="en-US" dirty="0" err="1">
                <a:solidFill>
                  <a:schemeClr val="bg1"/>
                </a:solidFill>
                <a:latin typeface="Bebas Neue" panose="020B0606020202050201" pitchFamily="34" charset="0"/>
              </a:rPr>
              <a:t>vulger</a:t>
            </a:r>
            <a:r>
              <a:rPr lang="en-US" dirty="0">
                <a:solidFill>
                  <a:schemeClr val="bg1"/>
                </a:solidFill>
                <a:latin typeface="Bebas Neue" panose="020B0606020202050201" pitchFamily="34" charset="0"/>
              </a:rPr>
              <a:t> disrespect of the ship’s protocols, or will Charlie sheen and his playboy bunnies lead slim even deeper into uncharted waters?</a:t>
            </a:r>
          </a:p>
          <a:p>
            <a:pPr algn="ctr"/>
            <a:endParaRPr lang="en-US" sz="1200" dirty="0">
              <a:solidFill>
                <a:schemeClr val="bg1"/>
              </a:solidFill>
              <a:latin typeface="Bebas Neue" panose="020B0606020202050201" pitchFamily="34" charset="0"/>
            </a:endParaRPr>
          </a:p>
          <a:p>
            <a:pPr algn="ctr"/>
            <a:r>
              <a:rPr lang="en-US" dirty="0">
                <a:solidFill>
                  <a:schemeClr val="bg1"/>
                </a:solidFill>
                <a:latin typeface="Bebas Neue" panose="020B0606020202050201" pitchFamily="34" charset="0"/>
              </a:rPr>
              <a:t>Either way, what unfolds is a hilarious takedown of your long-held beliefs that cruising is all about love.</a:t>
            </a:r>
          </a:p>
          <a:p>
            <a:pPr algn="ctr"/>
            <a:endParaRPr lang="en-US" sz="1200" dirty="0">
              <a:solidFill>
                <a:schemeClr val="bg1"/>
              </a:solidFill>
              <a:latin typeface="Bebas Neue" panose="020B0606020202050201" pitchFamily="34" charset="0"/>
            </a:endParaRPr>
          </a:p>
          <a:p>
            <a:pPr algn="ctr"/>
            <a:r>
              <a:rPr lang="en-US" dirty="0">
                <a:solidFill>
                  <a:srgbClr val="00B0F0"/>
                </a:solidFill>
                <a:latin typeface="Bebas Neue" panose="020B0606020202050201" pitchFamily="34" charset="0"/>
              </a:rPr>
              <a:t>It’s like “American pie” meets </a:t>
            </a:r>
            <a:r>
              <a:rPr lang="en-US" sz="1800" dirty="0">
                <a:solidFill>
                  <a:srgbClr val="00B0F0"/>
                </a:solidFill>
                <a:latin typeface="Bebas Neue" panose="020B0606020202050201" pitchFamily="34" charset="0"/>
              </a:rPr>
              <a:t>“The love boat” in the 21</a:t>
            </a:r>
            <a:r>
              <a:rPr lang="en-US" sz="1800" baseline="30000" dirty="0">
                <a:solidFill>
                  <a:srgbClr val="00B0F0"/>
                </a:solidFill>
                <a:latin typeface="Bebas Neue" panose="020B0606020202050201" pitchFamily="34" charset="0"/>
              </a:rPr>
              <a:t>st</a:t>
            </a:r>
            <a:r>
              <a:rPr lang="en-US" sz="1800" dirty="0">
                <a:solidFill>
                  <a:srgbClr val="00B0F0"/>
                </a:solidFill>
                <a:latin typeface="Bebas Neue" panose="020B0606020202050201" pitchFamily="34" charset="0"/>
              </a:rPr>
              <a:t> century</a:t>
            </a:r>
            <a:endParaRPr lang="en-AU" sz="1800" dirty="0">
              <a:solidFill>
                <a:srgbClr val="00B0F0"/>
              </a:solidFill>
              <a:latin typeface="Bebas Neue" panose="020B0606020202050201" pitchFamily="34" charset="0"/>
            </a:endParaRPr>
          </a:p>
        </p:txBody>
      </p:sp>
      <p:pic>
        <p:nvPicPr>
          <p:cNvPr id="12" name="Picture 11">
            <a:extLst>
              <a:ext uri="{FF2B5EF4-FFF2-40B4-BE49-F238E27FC236}">
                <a16:creationId xmlns:a16="http://schemas.microsoft.com/office/drawing/2014/main" id="{1EEF2D4C-360B-EC2A-BE0A-13BC8A21C1CD}"/>
              </a:ext>
            </a:extLst>
          </p:cNvPr>
          <p:cNvPicPr>
            <a:picLocks noChangeAspect="1"/>
          </p:cNvPicPr>
          <p:nvPr/>
        </p:nvPicPr>
        <p:blipFill>
          <a:blip r:embed="rId3"/>
          <a:stretch>
            <a:fillRect/>
          </a:stretch>
        </p:blipFill>
        <p:spPr>
          <a:xfrm>
            <a:off x="279982" y="1213874"/>
            <a:ext cx="3025279" cy="5101863"/>
          </a:xfrm>
          <a:prstGeom prst="rect">
            <a:avLst/>
          </a:prstGeom>
        </p:spPr>
      </p:pic>
    </p:spTree>
    <p:extLst>
      <p:ext uri="{BB962C8B-B14F-4D97-AF65-F5344CB8AC3E}">
        <p14:creationId xmlns:p14="http://schemas.microsoft.com/office/powerpoint/2010/main" val="359040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5581"/>
            <a:ext cx="8229600" cy="950155"/>
          </a:xfrm>
        </p:spPr>
        <p:txBody>
          <a:bodyPr/>
          <a:lstStyle/>
          <a:p>
            <a:r>
              <a:rPr u="sng" dirty="0">
                <a:solidFill>
                  <a:srgbClr val="00B0F0"/>
                </a:solidFill>
                <a:latin typeface="Bebas Neue" panose="020B0606020202050201" pitchFamily="34" charset="0"/>
              </a:rPr>
              <a:t>FINAL TAGLINE</a:t>
            </a:r>
          </a:p>
        </p:txBody>
      </p:sp>
      <p:sp>
        <p:nvSpPr>
          <p:cNvPr id="3" name="Content Placeholder 2"/>
          <p:cNvSpPr>
            <a:spLocks noGrp="1"/>
          </p:cNvSpPr>
          <p:nvPr>
            <p:ph idx="1"/>
          </p:nvPr>
        </p:nvSpPr>
        <p:spPr>
          <a:xfrm>
            <a:off x="2132901" y="1417638"/>
            <a:ext cx="4878198" cy="1143001"/>
          </a:xfrm>
        </p:spPr>
        <p:txBody>
          <a:bodyPr>
            <a:normAutofit/>
          </a:bodyPr>
          <a:lstStyle/>
          <a:p>
            <a:pPr marL="0" indent="0" algn="ctr">
              <a:buNone/>
            </a:pPr>
            <a:r>
              <a:rPr lang="en-US" dirty="0">
                <a:solidFill>
                  <a:schemeClr val="bg1"/>
                </a:solidFill>
                <a:latin typeface="Bebas Neue" panose="020B0606020202050201" pitchFamily="34" charset="0"/>
              </a:rPr>
              <a:t>“Any man can make a child - but Only a real man can protect one.”</a:t>
            </a:r>
            <a:endParaRPr dirty="0">
              <a:solidFill>
                <a:schemeClr val="bg1"/>
              </a:solidFill>
              <a:latin typeface="Bebas Neue" panose="020B0606020202050201" pitchFamily="34" charset="0"/>
            </a:endParaRPr>
          </a:p>
        </p:txBody>
      </p:sp>
      <p:pic>
        <p:nvPicPr>
          <p:cNvPr id="5" name="Picture 4">
            <a:extLst>
              <a:ext uri="{FF2B5EF4-FFF2-40B4-BE49-F238E27FC236}">
                <a16:creationId xmlns:a16="http://schemas.microsoft.com/office/drawing/2014/main" id="{2A4DCDBE-2CEE-A726-FDD5-BDBD74916145}"/>
              </a:ext>
            </a:extLst>
          </p:cNvPr>
          <p:cNvPicPr>
            <a:picLocks noChangeAspect="1"/>
          </p:cNvPicPr>
          <p:nvPr/>
        </p:nvPicPr>
        <p:blipFill>
          <a:blip r:embed="rId2"/>
          <a:stretch>
            <a:fillRect/>
          </a:stretch>
        </p:blipFill>
        <p:spPr>
          <a:xfrm>
            <a:off x="1944148" y="3044416"/>
            <a:ext cx="5255703" cy="29563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73405" y="6083001"/>
            <a:ext cx="9144000" cy="70788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a:solidFill>
                  <a:schemeClr val="bg1"/>
                </a:solidFill>
                <a:effectLst>
                  <a:outerShdw blurRad="38100" dist="38100" dir="2700000" algn="tl">
                    <a:srgbClr val="000000">
                      <a:alpha val="43137"/>
                    </a:srgbClr>
                  </a:outerShdw>
                </a:effectLst>
                <a:latin typeface="Bebas Neue" panose="020B0606020202050201" pitchFamily="34" charset="0"/>
              </a:rPr>
              <a:t>“When fatherhood, fame, &amp; felony collide on the high seas”</a:t>
            </a:r>
          </a:p>
        </p:txBody>
      </p:sp>
      <p:sp>
        <p:nvSpPr>
          <p:cNvPr id="6" name="TextBox 5">
            <a:extLst>
              <a:ext uri="{FF2B5EF4-FFF2-40B4-BE49-F238E27FC236}">
                <a16:creationId xmlns:a16="http://schemas.microsoft.com/office/drawing/2014/main" id="{49884D76-D15A-10E7-3D05-868649AF5C90}"/>
              </a:ext>
            </a:extLst>
          </p:cNvPr>
          <p:cNvSpPr txBox="1"/>
          <p:nvPr/>
        </p:nvSpPr>
        <p:spPr>
          <a:xfrm>
            <a:off x="1342238" y="171638"/>
            <a:ext cx="6312714" cy="707886"/>
          </a:xfrm>
          <a:prstGeom prst="rect">
            <a:avLst/>
          </a:prstGeom>
          <a:noFill/>
        </p:spPr>
        <p:txBody>
          <a:bodyPr wrap="square">
            <a:spAutoFit/>
          </a:bodyPr>
          <a:lstStyle/>
          <a:p>
            <a:pPr algn="ctr"/>
            <a:r>
              <a:rPr lang="en-US" sz="4000" u="sng" dirty="0">
                <a:solidFill>
                  <a:schemeClr val="bg1"/>
                </a:solidFill>
                <a:latin typeface="Bebas Neue" panose="020B0606020202050201" pitchFamily="34" charset="0"/>
              </a:rPr>
              <a:t>two</a:t>
            </a:r>
            <a:r>
              <a:rPr lang="en-US" sz="4000" dirty="0">
                <a:solidFill>
                  <a:schemeClr val="bg1"/>
                </a:solidFill>
                <a:latin typeface="Bebas Neue" panose="020B0606020202050201" pitchFamily="34" charset="0"/>
              </a:rPr>
              <a:t> Comedic Thrillers by JD Moorea</a:t>
            </a:r>
          </a:p>
        </p:txBody>
      </p:sp>
      <p:pic>
        <p:nvPicPr>
          <p:cNvPr id="7" name="Picture 6">
            <a:extLst>
              <a:ext uri="{FF2B5EF4-FFF2-40B4-BE49-F238E27FC236}">
                <a16:creationId xmlns:a16="http://schemas.microsoft.com/office/drawing/2014/main" id="{F76F61FE-A106-2783-858C-5F4CA67116ED}"/>
              </a:ext>
            </a:extLst>
          </p:cNvPr>
          <p:cNvPicPr>
            <a:picLocks noChangeAspect="1"/>
          </p:cNvPicPr>
          <p:nvPr/>
        </p:nvPicPr>
        <p:blipFill>
          <a:blip r:embed="rId2"/>
          <a:stretch>
            <a:fillRect/>
          </a:stretch>
        </p:blipFill>
        <p:spPr>
          <a:xfrm>
            <a:off x="1497169" y="1021805"/>
            <a:ext cx="2706761" cy="4776636"/>
          </a:xfrm>
          <a:prstGeom prst="rect">
            <a:avLst/>
          </a:prstGeom>
        </p:spPr>
      </p:pic>
      <p:pic>
        <p:nvPicPr>
          <p:cNvPr id="8" name="Picture 7">
            <a:extLst>
              <a:ext uri="{FF2B5EF4-FFF2-40B4-BE49-F238E27FC236}">
                <a16:creationId xmlns:a16="http://schemas.microsoft.com/office/drawing/2014/main" id="{26BDBED0-CB9D-44B9-C314-D1E8B225DD4A}"/>
              </a:ext>
            </a:extLst>
          </p:cNvPr>
          <p:cNvPicPr>
            <a:picLocks noChangeAspect="1"/>
          </p:cNvPicPr>
          <p:nvPr/>
        </p:nvPicPr>
        <p:blipFill>
          <a:blip r:embed="rId3"/>
          <a:stretch>
            <a:fillRect/>
          </a:stretch>
        </p:blipFill>
        <p:spPr>
          <a:xfrm>
            <a:off x="4806628" y="1021804"/>
            <a:ext cx="2706761" cy="4776637"/>
          </a:xfrm>
          <a:prstGeom prst="rect">
            <a:avLst/>
          </a:prstGeom>
        </p:spPr>
      </p:pic>
    </p:spTree>
    <p:extLst>
      <p:ext uri="{BB962C8B-B14F-4D97-AF65-F5344CB8AC3E}">
        <p14:creationId xmlns:p14="http://schemas.microsoft.com/office/powerpoint/2010/main" val="3046885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7" y="165581"/>
            <a:ext cx="8229600" cy="812026"/>
          </a:xfrm>
        </p:spPr>
        <p:txBody>
          <a:bodyPr/>
          <a:lstStyle/>
          <a:p>
            <a:r>
              <a:rPr b="1" u="sng" dirty="0">
                <a:solidFill>
                  <a:srgbClr val="00B0F0"/>
                </a:solidFill>
                <a:latin typeface="Bebas Neue" panose="020B0606020202050201" pitchFamily="34" charset="0"/>
              </a:rPr>
              <a:t>LOGLINE</a:t>
            </a:r>
            <a:endParaRPr b="1" u="sng" dirty="0">
              <a:solidFill>
                <a:srgbClr val="00B0F0"/>
              </a:solidFill>
            </a:endParaRPr>
          </a:p>
        </p:txBody>
      </p:sp>
      <p:sp>
        <p:nvSpPr>
          <p:cNvPr id="3" name="Content Placeholder 2"/>
          <p:cNvSpPr>
            <a:spLocks noGrp="1"/>
          </p:cNvSpPr>
          <p:nvPr>
            <p:ph idx="1"/>
          </p:nvPr>
        </p:nvSpPr>
        <p:spPr>
          <a:xfrm>
            <a:off x="708866" y="989067"/>
            <a:ext cx="7726261" cy="1612782"/>
          </a:xfrm>
        </p:spPr>
        <p:txBody>
          <a:bodyPr>
            <a:normAutofit/>
          </a:bodyPr>
          <a:lstStyle/>
          <a:p>
            <a:pPr marL="0" indent="0" algn="ctr">
              <a:buNone/>
            </a:pPr>
            <a:r>
              <a:rPr lang="en-US" dirty="0">
                <a:solidFill>
                  <a:schemeClr val="bg1"/>
                </a:solidFill>
                <a:latin typeface="Bebas Neue" panose="020B0606020202050201" pitchFamily="34" charset="0"/>
              </a:rPr>
              <a:t>“A washed-up musician risks losing his family &amp; freedom when a box of drugs and a young stowaway turn up in his cabin on his first day working at sea”</a:t>
            </a:r>
          </a:p>
        </p:txBody>
      </p:sp>
      <p:pic>
        <p:nvPicPr>
          <p:cNvPr id="5" name="Picture 4">
            <a:extLst>
              <a:ext uri="{FF2B5EF4-FFF2-40B4-BE49-F238E27FC236}">
                <a16:creationId xmlns:a16="http://schemas.microsoft.com/office/drawing/2014/main" id="{C34E5348-3357-32BA-A63C-DF0EB58D2E0A}"/>
              </a:ext>
            </a:extLst>
          </p:cNvPr>
          <p:cNvPicPr>
            <a:picLocks noChangeAspect="1"/>
          </p:cNvPicPr>
          <p:nvPr/>
        </p:nvPicPr>
        <p:blipFill>
          <a:blip r:embed="rId2"/>
          <a:stretch>
            <a:fillRect/>
          </a:stretch>
        </p:blipFill>
        <p:spPr>
          <a:xfrm>
            <a:off x="1943787" y="2601849"/>
            <a:ext cx="5256426" cy="2956739"/>
          </a:xfrm>
          <a:prstGeom prst="rect">
            <a:avLst/>
          </a:prstGeom>
        </p:spPr>
      </p:pic>
      <p:sp>
        <p:nvSpPr>
          <p:cNvPr id="6" name="TextBox 5">
            <a:extLst>
              <a:ext uri="{FF2B5EF4-FFF2-40B4-BE49-F238E27FC236}">
                <a16:creationId xmlns:a16="http://schemas.microsoft.com/office/drawing/2014/main" id="{8EBC6DF4-7087-5FBC-A3EA-8B654EE61B64}"/>
              </a:ext>
            </a:extLst>
          </p:cNvPr>
          <p:cNvSpPr txBox="1"/>
          <p:nvPr/>
        </p:nvSpPr>
        <p:spPr>
          <a:xfrm>
            <a:off x="1210415" y="5661156"/>
            <a:ext cx="6723161" cy="1077218"/>
          </a:xfrm>
          <a:prstGeom prst="rect">
            <a:avLst/>
          </a:prstGeom>
          <a:noFill/>
        </p:spPr>
        <p:txBody>
          <a:bodyPr wrap="square">
            <a:spAutoFit/>
          </a:bodyPr>
          <a:lstStyle/>
          <a:p>
            <a:pPr algn="ctr"/>
            <a:r>
              <a:rPr lang="en-US" sz="3200" dirty="0">
                <a:solidFill>
                  <a:srgbClr val="00B0F0"/>
                </a:solidFill>
                <a:latin typeface="Bebas Neue" panose="020B0606020202050201" pitchFamily="34" charset="0"/>
              </a:rPr>
              <a:t>“A washed-up musician gets a second chance at fatherhood when a stowaway chooses him.”</a:t>
            </a:r>
            <a:endParaRPr lang="en-AU" sz="3200" dirty="0">
              <a:solidFill>
                <a:srgbClr val="00B0F0"/>
              </a:solidFill>
              <a:latin typeface="Bebas Neue" panose="020B0606020202050201"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4000" r="-4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95B3AA-D288-C1B3-8D2E-2E6059378453}"/>
              </a:ext>
            </a:extLst>
          </p:cNvPr>
          <p:cNvSpPr txBox="1"/>
          <p:nvPr/>
        </p:nvSpPr>
        <p:spPr>
          <a:xfrm>
            <a:off x="260058" y="107925"/>
            <a:ext cx="2509032" cy="1552220"/>
          </a:xfrm>
          <a:prstGeom prst="rect">
            <a:avLst/>
          </a:prstGeom>
          <a:noFill/>
        </p:spPr>
        <p:txBody>
          <a:bodyPr wrap="square">
            <a:spAutoFit/>
          </a:bodyPr>
          <a:lstStyle/>
          <a:p>
            <a:pPr algn="ctr">
              <a:lnSpc>
                <a:spcPct val="115000"/>
              </a:lnSpc>
              <a:spcAft>
                <a:spcPts val="800"/>
              </a:spcAft>
              <a:buNone/>
            </a:pPr>
            <a:r>
              <a:rPr lang="en-AU" sz="2800" b="1" u="sng" kern="100" dirty="0">
                <a:solidFill>
                  <a:srgbClr val="00B0F0"/>
                </a:solidFill>
                <a:effectLst/>
                <a:latin typeface="Bebas Neue" panose="020B0606020202050201" pitchFamily="34" charset="0"/>
                <a:ea typeface="Aptos" panose="020B0004020202020204" pitchFamily="34" charset="0"/>
                <a:cs typeface="Times New Roman" panose="02020603050405020304" pitchFamily="18" charset="0"/>
              </a:rPr>
              <a:t>genre:</a:t>
            </a:r>
            <a:r>
              <a:rPr lang="en-AU" sz="2800" u="sng" kern="100" dirty="0">
                <a:solidFill>
                  <a:srgbClr val="00B0F0"/>
                </a:solidFill>
                <a:effectLst/>
                <a:latin typeface="Bebas Neue" panose="020B0606020202050201" pitchFamily="34" charset="0"/>
                <a:ea typeface="Aptos" panose="020B0004020202020204" pitchFamily="34" charset="0"/>
                <a:cs typeface="Times New Roman" panose="02020603050405020304" pitchFamily="18" charset="0"/>
              </a:rPr>
              <a:t> </a:t>
            </a:r>
          </a:p>
          <a:p>
            <a:pPr algn="ctr">
              <a:spcAft>
                <a:spcPts val="800"/>
              </a:spcAft>
              <a:buNone/>
            </a:pPr>
            <a:r>
              <a:rPr lang="en-AU" sz="2800" kern="100" dirty="0">
                <a:solidFill>
                  <a:schemeClr val="bg1"/>
                </a:solidFill>
                <a:effectLst>
                  <a:outerShdw blurRad="38100" dist="38100" dir="2700000" algn="tl">
                    <a:srgbClr val="000000">
                      <a:alpha val="43137"/>
                    </a:srgbClr>
                  </a:outerShdw>
                </a:effectLst>
                <a:latin typeface="Bebas Neue" panose="020B0606020202050201" pitchFamily="34" charset="0"/>
                <a:ea typeface="Aptos" panose="020B0004020202020204" pitchFamily="34" charset="0"/>
                <a:cs typeface="Times New Roman" panose="02020603050405020304" pitchFamily="18" charset="0"/>
              </a:rPr>
              <a:t>comedic-thriller / character driven </a:t>
            </a:r>
          </a:p>
        </p:txBody>
      </p:sp>
      <p:sp>
        <p:nvSpPr>
          <p:cNvPr id="5" name="TextBox 4">
            <a:extLst>
              <a:ext uri="{FF2B5EF4-FFF2-40B4-BE49-F238E27FC236}">
                <a16:creationId xmlns:a16="http://schemas.microsoft.com/office/drawing/2014/main" id="{6CB4F01B-28BD-2288-617C-8B226FFA1ED7}"/>
              </a:ext>
            </a:extLst>
          </p:cNvPr>
          <p:cNvSpPr txBox="1"/>
          <p:nvPr/>
        </p:nvSpPr>
        <p:spPr>
          <a:xfrm>
            <a:off x="75744" y="4914023"/>
            <a:ext cx="3087427" cy="1918474"/>
          </a:xfrm>
          <a:prstGeom prst="rect">
            <a:avLst/>
          </a:prstGeom>
          <a:noFill/>
        </p:spPr>
        <p:txBody>
          <a:bodyPr wrap="square">
            <a:spAutoFit/>
          </a:bodyPr>
          <a:lstStyle/>
          <a:p>
            <a:pPr algn="ctr">
              <a:spcAft>
                <a:spcPts val="800"/>
              </a:spcAft>
              <a:buNone/>
            </a:pPr>
            <a:r>
              <a:rPr lang="en-AU" sz="2800" b="1" u="sng" kern="100" dirty="0">
                <a:solidFill>
                  <a:srgbClr val="00B0F0"/>
                </a:solidFill>
                <a:effectLst/>
                <a:latin typeface="Bebas Neue" panose="020B0606020202050201" pitchFamily="34" charset="0"/>
                <a:ea typeface="Aptos" panose="020B0004020202020204" pitchFamily="34" charset="0"/>
                <a:cs typeface="Times New Roman" panose="02020603050405020304" pitchFamily="18" charset="0"/>
              </a:rPr>
              <a:t>Where:</a:t>
            </a:r>
            <a:r>
              <a:rPr lang="en-AU" sz="2800" u="sng" kern="100" dirty="0">
                <a:solidFill>
                  <a:srgbClr val="00B0F0"/>
                </a:solidFill>
                <a:effectLst/>
                <a:latin typeface="Bebas Neue" panose="020B0606020202050201" pitchFamily="34" charset="0"/>
                <a:ea typeface="Aptos" panose="020B0004020202020204" pitchFamily="34" charset="0"/>
                <a:cs typeface="Times New Roman" panose="02020603050405020304" pitchFamily="18" charset="0"/>
              </a:rPr>
              <a:t> </a:t>
            </a:r>
          </a:p>
          <a:p>
            <a:pPr algn="ctr">
              <a:spcAft>
                <a:spcPts val="800"/>
              </a:spcAft>
              <a:buNone/>
            </a:pPr>
            <a:r>
              <a:rPr lang="en-AU" sz="2800" kern="100" dirty="0">
                <a:solidFill>
                  <a:schemeClr val="bg1"/>
                </a:solidFill>
                <a:effectLst>
                  <a:outerShdw blurRad="38100" dist="38100" dir="2700000" algn="tl">
                    <a:srgbClr val="000000">
                      <a:alpha val="43137"/>
                    </a:srgbClr>
                  </a:outerShdw>
                </a:effectLst>
                <a:latin typeface="Bebas Neue" panose="020B0606020202050201" pitchFamily="34" charset="0"/>
                <a:ea typeface="Aptos" panose="020B0004020202020204" pitchFamily="34" charset="0"/>
                <a:cs typeface="Times New Roman" panose="02020603050405020304" pitchFamily="18" charset="0"/>
              </a:rPr>
              <a:t>the world’s most advanced cruise ship in the gulf of </a:t>
            </a:r>
            <a:r>
              <a:rPr lang="en-AU" sz="2800" kern="100" dirty="0" err="1">
                <a:solidFill>
                  <a:schemeClr val="bg1"/>
                </a:solidFill>
                <a:effectLst>
                  <a:outerShdw blurRad="38100" dist="38100" dir="2700000" algn="tl">
                    <a:srgbClr val="000000">
                      <a:alpha val="43137"/>
                    </a:srgbClr>
                  </a:outerShdw>
                </a:effectLst>
                <a:latin typeface="Bebas Neue" panose="020B0606020202050201" pitchFamily="34" charset="0"/>
                <a:ea typeface="Aptos" panose="020B0004020202020204" pitchFamily="34" charset="0"/>
                <a:cs typeface="Times New Roman" panose="02020603050405020304" pitchFamily="18" charset="0"/>
              </a:rPr>
              <a:t>thailand</a:t>
            </a:r>
            <a:endParaRPr lang="en-AU" sz="2800" kern="100" dirty="0">
              <a:solidFill>
                <a:schemeClr val="bg1"/>
              </a:solidFill>
              <a:effectLst>
                <a:outerShdw blurRad="38100" dist="38100" dir="2700000" algn="tl">
                  <a:srgbClr val="000000">
                    <a:alpha val="43137"/>
                  </a:srgbClr>
                </a:outerShdw>
              </a:effectLst>
              <a:latin typeface="Bebas Neue" panose="020B0606020202050201"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2D91F5C-1DA3-306E-91A2-50952D1BF6B4}"/>
              </a:ext>
            </a:extLst>
          </p:cNvPr>
          <p:cNvSpPr txBox="1"/>
          <p:nvPr/>
        </p:nvSpPr>
        <p:spPr>
          <a:xfrm>
            <a:off x="6084731" y="4965319"/>
            <a:ext cx="2830672" cy="1815882"/>
          </a:xfrm>
          <a:prstGeom prst="rect">
            <a:avLst/>
          </a:prstGeom>
          <a:noFill/>
        </p:spPr>
        <p:txBody>
          <a:bodyPr wrap="square">
            <a:spAutoFit/>
          </a:bodyPr>
          <a:lstStyle/>
          <a:p>
            <a:pPr algn="ctr"/>
            <a:r>
              <a:rPr lang="en-AU" sz="2800" b="1" u="sng" dirty="0">
                <a:solidFill>
                  <a:srgbClr val="00B0F0"/>
                </a:solidFill>
                <a:effectLst/>
                <a:latin typeface="Bebas Neue" panose="020B0606020202050201" pitchFamily="34" charset="0"/>
                <a:ea typeface="Aptos" panose="020B0004020202020204" pitchFamily="34" charset="0"/>
                <a:cs typeface="Times New Roman" panose="02020603050405020304" pitchFamily="18" charset="0"/>
              </a:rPr>
              <a:t>Hook: </a:t>
            </a:r>
          </a:p>
          <a:p>
            <a:pPr algn="ctr"/>
            <a:r>
              <a:rPr lang="en-AU" sz="2800" dirty="0">
                <a:solidFill>
                  <a:schemeClr val="bg1"/>
                </a:solidFill>
                <a:effectLst>
                  <a:outerShdw blurRad="38100" dist="38100" dir="2700000" algn="tl">
                    <a:srgbClr val="000000">
                      <a:alpha val="43137"/>
                    </a:srgbClr>
                  </a:outerShdw>
                </a:effectLst>
                <a:latin typeface="Bebas Neue" panose="020B0606020202050201" pitchFamily="34" charset="0"/>
                <a:ea typeface="Aptos" panose="020B0004020202020204" pitchFamily="34" charset="0"/>
                <a:cs typeface="Times New Roman" panose="02020603050405020304" pitchFamily="18" charset="0"/>
              </a:rPr>
              <a:t>“He came to fix his life; but he stayed to save theirs”</a:t>
            </a:r>
            <a:endParaRPr lang="en-AU" sz="2800" dirty="0">
              <a:solidFill>
                <a:schemeClr val="bg1"/>
              </a:solidFill>
              <a:effectLst>
                <a:outerShdw blurRad="38100" dist="38100" dir="2700000" algn="tl">
                  <a:srgbClr val="000000">
                    <a:alpha val="43137"/>
                  </a:srgbClr>
                </a:outerShdw>
              </a:effectLst>
              <a:latin typeface="Bebas Neue" panose="020B0606020202050201" pitchFamily="34" charset="0"/>
            </a:endParaRPr>
          </a:p>
        </p:txBody>
      </p:sp>
      <p:sp>
        <p:nvSpPr>
          <p:cNvPr id="7" name="TextBox 6">
            <a:extLst>
              <a:ext uri="{FF2B5EF4-FFF2-40B4-BE49-F238E27FC236}">
                <a16:creationId xmlns:a16="http://schemas.microsoft.com/office/drawing/2014/main" id="{85794E09-69DB-D014-15FB-1E8752D9950F}"/>
              </a:ext>
            </a:extLst>
          </p:cNvPr>
          <p:cNvSpPr txBox="1"/>
          <p:nvPr/>
        </p:nvSpPr>
        <p:spPr>
          <a:xfrm>
            <a:off x="3461560" y="7016945"/>
            <a:ext cx="2957943" cy="1395254"/>
          </a:xfrm>
          <a:prstGeom prst="rect">
            <a:avLst/>
          </a:prstGeom>
          <a:noFill/>
        </p:spPr>
        <p:txBody>
          <a:bodyPr wrap="square">
            <a:spAutoFit/>
          </a:bodyPr>
          <a:lstStyle/>
          <a:p>
            <a:pPr algn="ctr">
              <a:spcAft>
                <a:spcPts val="800"/>
              </a:spcAft>
              <a:buNone/>
            </a:pPr>
            <a:r>
              <a:rPr lang="en-AU" sz="2400" b="1" u="sng" kern="100" dirty="0">
                <a:solidFill>
                  <a:srgbClr val="C00000"/>
                </a:solidFill>
                <a:effectLst/>
                <a:latin typeface="Bebas Neue" panose="020B0606020202050201" pitchFamily="34" charset="0"/>
                <a:ea typeface="Aptos" panose="020B0004020202020204" pitchFamily="34" charset="0"/>
                <a:cs typeface="Times New Roman" panose="02020603050405020304" pitchFamily="18" charset="0"/>
              </a:rPr>
              <a:t>QUESTION:</a:t>
            </a:r>
            <a:endParaRPr lang="en-AU" sz="2400" u="sng" kern="100" dirty="0">
              <a:solidFill>
                <a:srgbClr val="C00000"/>
              </a:solidFill>
              <a:effectLst/>
              <a:latin typeface="Bebas Neue" panose="020B0606020202050201" pitchFamily="34" charset="0"/>
              <a:ea typeface="Aptos" panose="020B0004020202020204" pitchFamily="34" charset="0"/>
              <a:cs typeface="Times New Roman" panose="02020603050405020304" pitchFamily="18" charset="0"/>
            </a:endParaRPr>
          </a:p>
          <a:p>
            <a:pPr algn="ctr">
              <a:spcAft>
                <a:spcPts val="800"/>
              </a:spcAft>
              <a:buNone/>
            </a:pPr>
            <a:r>
              <a:rPr lang="en-AU" sz="1800" kern="100" dirty="0">
                <a:solidFill>
                  <a:srgbClr val="A27F32"/>
                </a:solidFill>
                <a:effectLst/>
                <a:latin typeface="Bebas Neue" panose="020B0606020202050201" pitchFamily="34" charset="0"/>
                <a:ea typeface="Aptos" panose="020B0004020202020204" pitchFamily="34" charset="0"/>
                <a:cs typeface="Times New Roman" panose="02020603050405020304" pitchFamily="18" charset="0"/>
              </a:rPr>
              <a:t>Have you ever blamed your parents for how messed your life was, despite you being a huge success? </a:t>
            </a:r>
          </a:p>
        </p:txBody>
      </p:sp>
      <p:pic>
        <p:nvPicPr>
          <p:cNvPr id="10" name="Picture 9">
            <a:extLst>
              <a:ext uri="{FF2B5EF4-FFF2-40B4-BE49-F238E27FC236}">
                <a16:creationId xmlns:a16="http://schemas.microsoft.com/office/drawing/2014/main" id="{C9DA155A-28FD-64BE-DBBF-66D4D0FD4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39" y="7069141"/>
            <a:ext cx="2709796" cy="1524260"/>
          </a:xfrm>
          <a:prstGeom prst="rect">
            <a:avLst/>
          </a:prstGeom>
        </p:spPr>
      </p:pic>
      <p:sp>
        <p:nvSpPr>
          <p:cNvPr id="14" name="TextBox 13">
            <a:extLst>
              <a:ext uri="{FF2B5EF4-FFF2-40B4-BE49-F238E27FC236}">
                <a16:creationId xmlns:a16="http://schemas.microsoft.com/office/drawing/2014/main" id="{79D90CE3-FA05-417D-A676-698BDB8ACF80}"/>
              </a:ext>
            </a:extLst>
          </p:cNvPr>
          <p:cNvSpPr txBox="1"/>
          <p:nvPr/>
        </p:nvSpPr>
        <p:spPr>
          <a:xfrm>
            <a:off x="6124576" y="107925"/>
            <a:ext cx="2830672" cy="1487587"/>
          </a:xfrm>
          <a:prstGeom prst="rect">
            <a:avLst/>
          </a:prstGeom>
          <a:noFill/>
        </p:spPr>
        <p:txBody>
          <a:bodyPr wrap="square">
            <a:spAutoFit/>
          </a:bodyPr>
          <a:lstStyle/>
          <a:p>
            <a:pPr algn="ctr">
              <a:spcAft>
                <a:spcPts val="800"/>
              </a:spcAft>
              <a:buNone/>
            </a:pPr>
            <a:r>
              <a:rPr lang="en-AU" sz="2800" b="1" u="sng" kern="100" dirty="0" err="1">
                <a:solidFill>
                  <a:srgbClr val="00B0F0"/>
                </a:solidFill>
                <a:effectLst/>
                <a:latin typeface="Bebas Neue" panose="020B0606020202050201" pitchFamily="34" charset="0"/>
                <a:ea typeface="Aptos" panose="020B0004020202020204" pitchFamily="34" charset="0"/>
                <a:cs typeface="Times New Roman" panose="02020603050405020304" pitchFamily="18" charset="0"/>
              </a:rPr>
              <a:t>comparables</a:t>
            </a:r>
            <a:r>
              <a:rPr lang="en-AU" sz="2800" b="1" u="sng" kern="100" dirty="0">
                <a:solidFill>
                  <a:srgbClr val="00B0F0"/>
                </a:solidFill>
                <a:effectLst/>
                <a:latin typeface="Bebas Neue" panose="020B0606020202050201" pitchFamily="34" charset="0"/>
                <a:ea typeface="Aptos" panose="020B0004020202020204" pitchFamily="34" charset="0"/>
                <a:cs typeface="Times New Roman" panose="02020603050405020304" pitchFamily="18" charset="0"/>
              </a:rPr>
              <a:t>:</a:t>
            </a:r>
            <a:r>
              <a:rPr lang="en-AU" sz="2800" u="sng" kern="100" dirty="0">
                <a:solidFill>
                  <a:srgbClr val="00B0F0"/>
                </a:solidFill>
                <a:effectLst/>
                <a:latin typeface="Bebas Neue" panose="020B0606020202050201" pitchFamily="34" charset="0"/>
                <a:ea typeface="Aptos" panose="020B0004020202020204" pitchFamily="34" charset="0"/>
                <a:cs typeface="Times New Roman" panose="02020603050405020304" pitchFamily="18" charset="0"/>
              </a:rPr>
              <a:t> </a:t>
            </a:r>
          </a:p>
          <a:p>
            <a:pPr algn="ctr">
              <a:spcAft>
                <a:spcPts val="800"/>
              </a:spcAft>
              <a:buNone/>
            </a:pPr>
            <a:r>
              <a:rPr lang="en-AU" sz="2800" kern="100" dirty="0">
                <a:solidFill>
                  <a:schemeClr val="bg1"/>
                </a:solidFill>
                <a:effectLst>
                  <a:outerShdw blurRad="38100" dist="38100" dir="2700000" algn="tl">
                    <a:srgbClr val="000000">
                      <a:alpha val="43137"/>
                    </a:srgbClr>
                  </a:outerShdw>
                </a:effectLst>
                <a:latin typeface="Bebas Neue" panose="020B0606020202050201" pitchFamily="34" charset="0"/>
                <a:ea typeface="Aptos" panose="020B0004020202020204" pitchFamily="34" charset="0"/>
                <a:cs typeface="Times New Roman" panose="02020603050405020304" pitchFamily="18" charset="0"/>
              </a:rPr>
              <a:t>“the love boat” meets “the hangover ii”</a:t>
            </a:r>
          </a:p>
        </p:txBody>
      </p:sp>
      <p:sp>
        <p:nvSpPr>
          <p:cNvPr id="16" name="TextBox 15">
            <a:extLst>
              <a:ext uri="{FF2B5EF4-FFF2-40B4-BE49-F238E27FC236}">
                <a16:creationId xmlns:a16="http://schemas.microsoft.com/office/drawing/2014/main" id="{14EF4E38-F595-AC01-784B-52E4F4A8B816}"/>
              </a:ext>
            </a:extLst>
          </p:cNvPr>
          <p:cNvSpPr txBox="1"/>
          <p:nvPr/>
        </p:nvSpPr>
        <p:spPr>
          <a:xfrm>
            <a:off x="2211702" y="1995587"/>
            <a:ext cx="4720594" cy="2554545"/>
          </a:xfrm>
          <a:prstGeom prst="rect">
            <a:avLst/>
          </a:prstGeom>
          <a:noFill/>
        </p:spPr>
        <p:txBody>
          <a:bodyPr wrap="square">
            <a:spAutoFit/>
          </a:bodyPr>
          <a:lstStyle/>
          <a:p>
            <a:pPr algn="ctr"/>
            <a:r>
              <a:rPr lang="en-US" sz="3200" b="1" dirty="0">
                <a:solidFill>
                  <a:srgbClr val="00B0F0"/>
                </a:solidFill>
                <a:effectLst>
                  <a:outerShdw blurRad="38100" dist="38100" dir="2700000" algn="tl">
                    <a:srgbClr val="000000">
                      <a:alpha val="43137"/>
                    </a:srgbClr>
                  </a:outerShdw>
                </a:effectLst>
                <a:latin typeface="Bebas Neue" panose="020B0606020202050201" pitchFamily="34" charset="0"/>
              </a:rPr>
              <a:t>The Paternity Test blends sharp humor, high-stakes tension, and emotional redemption with the moral gravity of Catch Me If You Can.</a:t>
            </a:r>
          </a:p>
        </p:txBody>
      </p:sp>
    </p:spTree>
    <p:extLst>
      <p:ext uri="{BB962C8B-B14F-4D97-AF65-F5344CB8AC3E}">
        <p14:creationId xmlns:p14="http://schemas.microsoft.com/office/powerpoint/2010/main" val="3161515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81"/>
            <a:ext cx="8229600" cy="723652"/>
          </a:xfrm>
        </p:spPr>
        <p:txBody>
          <a:bodyPr>
            <a:normAutofit fontScale="90000"/>
          </a:bodyPr>
          <a:lstStyle/>
          <a:p>
            <a:r>
              <a:rPr b="1" u="sng" dirty="0">
                <a:solidFill>
                  <a:srgbClr val="00B0F0"/>
                </a:solidFill>
                <a:latin typeface="Bebas Neue" panose="020B0606020202050201" pitchFamily="34" charset="0"/>
              </a:rPr>
              <a:t>SYNOPSIS</a:t>
            </a:r>
          </a:p>
        </p:txBody>
      </p:sp>
      <p:sp>
        <p:nvSpPr>
          <p:cNvPr id="5" name="TextBox 4">
            <a:extLst>
              <a:ext uri="{FF2B5EF4-FFF2-40B4-BE49-F238E27FC236}">
                <a16:creationId xmlns:a16="http://schemas.microsoft.com/office/drawing/2014/main" id="{3D154200-6E7E-E92D-43EC-4E5984C748F2}"/>
              </a:ext>
            </a:extLst>
          </p:cNvPr>
          <p:cNvSpPr txBox="1"/>
          <p:nvPr/>
        </p:nvSpPr>
        <p:spPr>
          <a:xfrm>
            <a:off x="100668" y="961647"/>
            <a:ext cx="8951053" cy="5769272"/>
          </a:xfrm>
          <a:prstGeom prst="rect">
            <a:avLst/>
          </a:prstGeom>
          <a:noFill/>
        </p:spPr>
        <p:txBody>
          <a:bodyPr wrap="square">
            <a:spAutoFit/>
          </a:bodyPr>
          <a:lstStyle/>
          <a:p>
            <a:pPr algn="ctr"/>
            <a:r>
              <a:rPr lang="en-US" sz="1600" dirty="0">
                <a:solidFill>
                  <a:schemeClr val="bg1"/>
                </a:solidFill>
                <a:latin typeface="Bebas Neue" panose="020B0606020202050201" pitchFamily="34" charset="0"/>
              </a:rPr>
              <a:t>Klint Maxwell, a once-promising music prodigy now reduced to teaching prep-school music, hits rock bottom after a messy divorce. His wife hates him, and his daughter can’t stand him. In a drunken attempt to hit reset on his life, Klint signs on as the Music Director aboard a luxury cruise ship—only to discover that life at sea is far from anything he saw on “The love boat”</a:t>
            </a:r>
            <a:endParaRPr lang="en-AU" sz="1600" dirty="0">
              <a:solidFill>
                <a:schemeClr val="bg1"/>
              </a:solidFill>
              <a:latin typeface="Bebas Neue" panose="020B0606020202050201" pitchFamily="34" charset="0"/>
            </a:endParaRPr>
          </a:p>
          <a:p>
            <a:pPr algn="ctr"/>
            <a:r>
              <a:rPr lang="en-AU" sz="800" dirty="0">
                <a:solidFill>
                  <a:schemeClr val="bg1"/>
                </a:solidFill>
                <a:latin typeface="Bebas Neue" panose="020B0606020202050201" pitchFamily="34" charset="0"/>
              </a:rPr>
              <a:t> </a:t>
            </a:r>
          </a:p>
          <a:p>
            <a:pPr algn="ctr"/>
            <a:r>
              <a:rPr lang="en-US" sz="1600" dirty="0">
                <a:solidFill>
                  <a:schemeClr val="bg1"/>
                </a:solidFill>
                <a:latin typeface="Bebas Neue" panose="020B0606020202050201" pitchFamily="34" charset="0"/>
              </a:rPr>
              <a:t>Life onboard looks promising (for the first 12 hours) until </a:t>
            </a:r>
            <a:r>
              <a:rPr lang="en-US" sz="1600" dirty="0" err="1">
                <a:solidFill>
                  <a:schemeClr val="bg1"/>
                </a:solidFill>
                <a:latin typeface="Bebas Neue" panose="020B0606020202050201" pitchFamily="34" charset="0"/>
              </a:rPr>
              <a:t>klint</a:t>
            </a:r>
            <a:r>
              <a:rPr lang="en-US" sz="1600" dirty="0">
                <a:solidFill>
                  <a:schemeClr val="bg1"/>
                </a:solidFill>
                <a:latin typeface="Bebas Neue" panose="020B0606020202050201" pitchFamily="34" charset="0"/>
              </a:rPr>
              <a:t> wakes up on his first morning on board with a mysterious young Thai girl in his cabin, clutching a box of drug-laced lollipops and he has no memory of how either of them got there.</a:t>
            </a:r>
            <a:endParaRPr lang="en-AU" sz="1600" dirty="0">
              <a:solidFill>
                <a:schemeClr val="bg1"/>
              </a:solidFill>
              <a:latin typeface="Bebas Neue" panose="020B0606020202050201" pitchFamily="34" charset="0"/>
            </a:endParaRPr>
          </a:p>
          <a:p>
            <a:pPr algn="ctr"/>
            <a:r>
              <a:rPr lang="en-AU" sz="800" dirty="0">
                <a:solidFill>
                  <a:schemeClr val="bg1"/>
                </a:solidFill>
                <a:latin typeface="Bebas Neue" panose="020B0606020202050201" pitchFamily="34" charset="0"/>
              </a:rPr>
              <a:t> </a:t>
            </a:r>
          </a:p>
          <a:p>
            <a:pPr algn="ctr"/>
            <a:r>
              <a:rPr lang="en-US" sz="1600" dirty="0">
                <a:solidFill>
                  <a:schemeClr val="bg1"/>
                </a:solidFill>
                <a:latin typeface="Bebas Neue" panose="020B0606020202050201" pitchFamily="34" charset="0"/>
              </a:rPr>
              <a:t>Not knowing who he can trust, and facing life in a </a:t>
            </a:r>
            <a:r>
              <a:rPr lang="en-US" sz="1600" dirty="0" err="1">
                <a:solidFill>
                  <a:schemeClr val="bg1"/>
                </a:solidFill>
                <a:latin typeface="Bebas Neue" panose="020B0606020202050201" pitchFamily="34" charset="0"/>
              </a:rPr>
              <a:t>thai</a:t>
            </a:r>
            <a:r>
              <a:rPr lang="en-US" sz="1600" dirty="0">
                <a:solidFill>
                  <a:schemeClr val="bg1"/>
                </a:solidFill>
                <a:latin typeface="Bebas Neue" panose="020B0606020202050201" pitchFamily="34" charset="0"/>
              </a:rPr>
              <a:t> prison if either the girl or the drugs are found, Klint must find a way to unravel the intricate web of politics on board, while keeping both Isabella (girl) and the lollipops hidden from everyone else.</a:t>
            </a:r>
            <a:endParaRPr lang="en-AU" sz="1600" dirty="0">
              <a:solidFill>
                <a:schemeClr val="bg1"/>
              </a:solidFill>
              <a:latin typeface="Bebas Neue" panose="020B0606020202050201" pitchFamily="34" charset="0"/>
            </a:endParaRPr>
          </a:p>
          <a:p>
            <a:pPr algn="ctr"/>
            <a:r>
              <a:rPr lang="en-AU" sz="1600" dirty="0">
                <a:solidFill>
                  <a:schemeClr val="bg1"/>
                </a:solidFill>
                <a:latin typeface="Bebas Neue" panose="020B0606020202050201" pitchFamily="34" charset="0"/>
              </a:rPr>
              <a:t> </a:t>
            </a:r>
          </a:p>
          <a:p>
            <a:pPr algn="ctr"/>
            <a:r>
              <a:rPr lang="en-US" sz="1600" dirty="0">
                <a:solidFill>
                  <a:schemeClr val="bg1"/>
                </a:solidFill>
                <a:latin typeface="Bebas Neue" panose="020B0606020202050201" pitchFamily="34" charset="0"/>
              </a:rPr>
              <a:t>Adding to Klint’s upheaval, Becky, the sexually pure daughter of the captain captures the attention of Klint and before he knows it, he is in way over his head in every way possible.</a:t>
            </a:r>
            <a:r>
              <a:rPr lang="en-AU" sz="1600" dirty="0">
                <a:solidFill>
                  <a:schemeClr val="bg1"/>
                </a:solidFill>
                <a:latin typeface="Bebas Neue" panose="020B0606020202050201" pitchFamily="34" charset="0"/>
              </a:rPr>
              <a:t>  </a:t>
            </a:r>
            <a:r>
              <a:rPr lang="en-US" sz="1600" dirty="0">
                <a:solidFill>
                  <a:schemeClr val="bg1"/>
                </a:solidFill>
                <a:latin typeface="Bebas Neue" panose="020B0606020202050201" pitchFamily="34" charset="0"/>
              </a:rPr>
              <a:t>As Klint and his mischievous sidekick Slim, the ship’s fast-talking sound-tech, try to uncover what each of the different colored lollipops contains, and who’s behind the smuggling of the </a:t>
            </a:r>
          </a:p>
          <a:p>
            <a:pPr algn="ctr"/>
            <a:r>
              <a:rPr lang="en-US" sz="1600" dirty="0">
                <a:solidFill>
                  <a:schemeClr val="bg1"/>
                </a:solidFill>
                <a:latin typeface="Bebas Neue" panose="020B0606020202050201" pitchFamily="34" charset="0"/>
              </a:rPr>
              <a:t>drugs, suspicion falls on Errol, a slick but predatory male singer with a dark secret.</a:t>
            </a:r>
            <a:endParaRPr lang="en-AU" sz="1600" dirty="0">
              <a:solidFill>
                <a:schemeClr val="bg1"/>
              </a:solidFill>
              <a:latin typeface="Bebas Neue" panose="020B0606020202050201" pitchFamily="34" charset="0"/>
            </a:endParaRPr>
          </a:p>
          <a:p>
            <a:pPr algn="ctr"/>
            <a:r>
              <a:rPr lang="en-AU" sz="800" dirty="0">
                <a:solidFill>
                  <a:schemeClr val="bg1"/>
                </a:solidFill>
                <a:latin typeface="Bebas Neue" panose="020B0606020202050201" pitchFamily="34" charset="0"/>
              </a:rPr>
              <a:t> </a:t>
            </a:r>
          </a:p>
          <a:p>
            <a:pPr algn="ctr"/>
            <a:r>
              <a:rPr lang="en-US" sz="1600" dirty="0">
                <a:solidFill>
                  <a:schemeClr val="bg1"/>
                </a:solidFill>
                <a:latin typeface="Bebas Neue" panose="020B0606020202050201" pitchFamily="34" charset="0"/>
              </a:rPr>
              <a:t>With time running out and the chance of Klint’s onboard secrets being exposed, he must hatch a cunning plan to extricate both the drugs and Isabella from the ship undetected, but when Klint’s ex-wife Mandy and his daughter Hannah surprise Klint with an impromptu cruise and a heart-felt confession, everything unravels for </a:t>
            </a:r>
            <a:r>
              <a:rPr lang="en-US" sz="1600" dirty="0" err="1">
                <a:solidFill>
                  <a:schemeClr val="bg1"/>
                </a:solidFill>
                <a:latin typeface="Bebas Neue" panose="020B0606020202050201" pitchFamily="34" charset="0"/>
              </a:rPr>
              <a:t>klint</a:t>
            </a:r>
            <a:r>
              <a:rPr lang="en-US" sz="1600" dirty="0">
                <a:solidFill>
                  <a:schemeClr val="bg1"/>
                </a:solidFill>
                <a:latin typeface="Bebas Neue" panose="020B0606020202050201" pitchFamily="34" charset="0"/>
              </a:rPr>
              <a:t>.</a:t>
            </a:r>
            <a:endParaRPr lang="en-AU" sz="1600" dirty="0">
              <a:solidFill>
                <a:schemeClr val="bg1"/>
              </a:solidFill>
              <a:latin typeface="Bebas Neue" panose="020B0606020202050201" pitchFamily="34" charset="0"/>
            </a:endParaRPr>
          </a:p>
          <a:p>
            <a:pPr algn="ctr"/>
            <a:r>
              <a:rPr lang="en-AU" sz="800" dirty="0">
                <a:solidFill>
                  <a:schemeClr val="bg1"/>
                </a:solidFill>
                <a:latin typeface="Bebas Neue" panose="020B0606020202050201" pitchFamily="34" charset="0"/>
              </a:rPr>
              <a:t> </a:t>
            </a:r>
          </a:p>
          <a:p>
            <a:pPr algn="ctr"/>
            <a:r>
              <a:rPr lang="en-US" sz="1600" dirty="0">
                <a:solidFill>
                  <a:schemeClr val="bg1"/>
                </a:solidFill>
                <a:latin typeface="Bebas Neue" panose="020B0606020202050201" pitchFamily="34" charset="0"/>
              </a:rPr>
              <a:t>When Klint and Slim uncover a sinister plot whereby Errol plans to deflower Becky using one of the drug-laced lollipops, Klint risks everything to save her, leading to a tense and emotional climax backstage where the unlikely hero and his stowaway expose the truth, but even their best laid plans and </a:t>
            </a:r>
            <a:r>
              <a:rPr lang="en-US" sz="1600" dirty="0" err="1">
                <a:solidFill>
                  <a:schemeClr val="bg1"/>
                </a:solidFill>
                <a:latin typeface="Bebas Neue" panose="020B0606020202050201" pitchFamily="34" charset="0"/>
              </a:rPr>
              <a:t>slim’s</a:t>
            </a:r>
            <a:r>
              <a:rPr lang="en-US" sz="1600" dirty="0">
                <a:solidFill>
                  <a:schemeClr val="bg1"/>
                </a:solidFill>
                <a:latin typeface="Bebas Neue" panose="020B0606020202050201" pitchFamily="34" charset="0"/>
              </a:rPr>
              <a:t> unrivalled knowledge of the ship is no guarantee for success.</a:t>
            </a:r>
          </a:p>
          <a:p>
            <a:pPr algn="ctr"/>
            <a:r>
              <a:rPr lang="en-AU" sz="800" dirty="0">
                <a:solidFill>
                  <a:schemeClr val="bg1"/>
                </a:solidFill>
                <a:latin typeface="Bebas Neue" panose="020B0606020202050201" pitchFamily="34" charset="0"/>
              </a:rPr>
              <a:t> </a:t>
            </a:r>
          </a:p>
          <a:p>
            <a:pPr algn="ctr"/>
            <a:r>
              <a:rPr lang="en-AU" sz="1600" dirty="0">
                <a:solidFill>
                  <a:schemeClr val="bg1"/>
                </a:solidFill>
                <a:latin typeface="Bebas Neue" panose="020B0606020202050201" pitchFamily="34" charset="0"/>
              </a:rPr>
              <a:t>Along the way, Klint rediscovers that the true test of fatherhood isn’t DNA — it’s doing whatever it takes, to protect those who matter most.</a:t>
            </a:r>
          </a:p>
          <a:p>
            <a:pPr algn="ctr">
              <a:lnSpc>
                <a:spcPct val="115000"/>
              </a:lnSpc>
              <a:spcAft>
                <a:spcPts val="800"/>
              </a:spcAft>
              <a:buNone/>
            </a:pPr>
            <a:endParaRPr lang="en-AU" sz="800" kern="100" dirty="0">
              <a:solidFill>
                <a:schemeClr val="bg1"/>
              </a:solidFill>
              <a:effectLst/>
              <a:latin typeface="Bebas Neue" panose="020B0606020202050201" pitchFamily="34" charset="0"/>
              <a:ea typeface="Aptos" panose="020B000402020202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0080"/>
            <a:ext cx="8229600" cy="799153"/>
          </a:xfrm>
        </p:spPr>
        <p:txBody>
          <a:bodyPr>
            <a:normAutofit/>
          </a:bodyPr>
          <a:lstStyle/>
          <a:p>
            <a:r>
              <a:rPr lang="en-US" b="1" u="sng" dirty="0">
                <a:solidFill>
                  <a:srgbClr val="00B0F0"/>
                </a:solidFill>
                <a:latin typeface="Bebas Neue" panose="020B0606020202050201" pitchFamily="34" charset="0"/>
              </a:rPr>
              <a:t>Key plot points</a:t>
            </a:r>
            <a:endParaRPr b="1" u="sng" dirty="0">
              <a:solidFill>
                <a:srgbClr val="00B0F0"/>
              </a:solidFill>
              <a:latin typeface="Bebas Neue" panose="020B0606020202050201" pitchFamily="34" charset="0"/>
            </a:endParaRPr>
          </a:p>
        </p:txBody>
      </p:sp>
      <p:sp>
        <p:nvSpPr>
          <p:cNvPr id="3" name="Content Placeholder 2"/>
          <p:cNvSpPr>
            <a:spLocks noGrp="1"/>
          </p:cNvSpPr>
          <p:nvPr>
            <p:ph idx="1"/>
          </p:nvPr>
        </p:nvSpPr>
        <p:spPr>
          <a:xfrm>
            <a:off x="339754" y="1524699"/>
            <a:ext cx="8464492" cy="4637015"/>
          </a:xfrm>
        </p:spPr>
        <p:txBody>
          <a:bodyPr>
            <a:normAutofit fontScale="92500" lnSpcReduction="20000"/>
          </a:bodyPr>
          <a:lstStyle/>
          <a:p>
            <a:r>
              <a:rPr lang="en-US" sz="2200" dirty="0">
                <a:solidFill>
                  <a:schemeClr val="bg1"/>
                </a:solidFill>
                <a:latin typeface="Bebas Neue" panose="020B0606020202050201" pitchFamily="34" charset="0"/>
              </a:rPr>
              <a:t>A former music prodigy (</a:t>
            </a:r>
            <a:r>
              <a:rPr lang="en-US" sz="2200" dirty="0" err="1">
                <a:solidFill>
                  <a:schemeClr val="bg1"/>
                </a:solidFill>
                <a:latin typeface="Bebas Neue" panose="020B0606020202050201" pitchFamily="34" charset="0"/>
              </a:rPr>
              <a:t>klint</a:t>
            </a:r>
            <a:r>
              <a:rPr lang="en-US" sz="2200" dirty="0">
                <a:solidFill>
                  <a:schemeClr val="bg1"/>
                </a:solidFill>
                <a:latin typeface="Bebas Neue" panose="020B0606020202050201" pitchFamily="34" charset="0"/>
              </a:rPr>
              <a:t>) loses his family and spirals into depression.</a:t>
            </a:r>
          </a:p>
          <a:p>
            <a:r>
              <a:rPr lang="en-US" sz="2200" dirty="0">
                <a:solidFill>
                  <a:schemeClr val="bg1"/>
                </a:solidFill>
                <a:latin typeface="Bebas Neue" panose="020B0606020202050201" pitchFamily="34" charset="0"/>
              </a:rPr>
              <a:t>He is sacked from his low paying job as a prep-school teacher.</a:t>
            </a:r>
          </a:p>
          <a:p>
            <a:r>
              <a:rPr lang="en-US" sz="2200" dirty="0">
                <a:solidFill>
                  <a:schemeClr val="bg1"/>
                </a:solidFill>
                <a:latin typeface="Bebas Neue" panose="020B0606020202050201" pitchFamily="34" charset="0"/>
              </a:rPr>
              <a:t>A cruise ship musical director is jailed in Thailand for possible drug trafficking.</a:t>
            </a:r>
          </a:p>
          <a:p>
            <a:r>
              <a:rPr lang="en-US" sz="2200" dirty="0">
                <a:solidFill>
                  <a:schemeClr val="bg1"/>
                </a:solidFill>
                <a:latin typeface="Bebas Neue" panose="020B0606020202050201" pitchFamily="34" charset="0"/>
              </a:rPr>
              <a:t>Klint stumbles into a cruise ship job, but not all is as he hoped it would be.</a:t>
            </a:r>
          </a:p>
          <a:p>
            <a:r>
              <a:rPr lang="en-US" sz="2200" dirty="0">
                <a:solidFill>
                  <a:schemeClr val="bg1"/>
                </a:solidFill>
                <a:latin typeface="Bebas Neue" panose="020B0606020202050201" pitchFamily="34" charset="0"/>
              </a:rPr>
              <a:t>Klint wakes up with a mysterious box of lollipops and a stowaway in his cabin.</a:t>
            </a:r>
          </a:p>
          <a:p>
            <a:r>
              <a:rPr lang="en-US" sz="2200" dirty="0">
                <a:solidFill>
                  <a:schemeClr val="bg1"/>
                </a:solidFill>
                <a:latin typeface="Bebas Neue" panose="020B0606020202050201" pitchFamily="34" charset="0"/>
              </a:rPr>
              <a:t>A power struggle develops between the music director &amp; the singer, but is there more to it?</a:t>
            </a:r>
          </a:p>
          <a:p>
            <a:r>
              <a:rPr lang="en-US" sz="2200" dirty="0">
                <a:solidFill>
                  <a:schemeClr val="bg1"/>
                </a:solidFill>
                <a:latin typeface="Bebas Neue" panose="020B0606020202050201" pitchFamily="34" charset="0"/>
              </a:rPr>
              <a:t>Slim &amp; </a:t>
            </a:r>
            <a:r>
              <a:rPr lang="en-US" sz="2200" dirty="0" err="1">
                <a:solidFill>
                  <a:schemeClr val="bg1"/>
                </a:solidFill>
                <a:latin typeface="Bebas Neue" panose="020B0606020202050201" pitchFamily="34" charset="0"/>
              </a:rPr>
              <a:t>klint</a:t>
            </a:r>
            <a:r>
              <a:rPr lang="en-US" sz="2200" dirty="0">
                <a:solidFill>
                  <a:schemeClr val="bg1"/>
                </a:solidFill>
                <a:latin typeface="Bebas Neue" panose="020B0606020202050201" pitchFamily="34" charset="0"/>
              </a:rPr>
              <a:t> begin to uncover that each lollipop has a different effect.</a:t>
            </a:r>
          </a:p>
          <a:p>
            <a:r>
              <a:rPr lang="en-US" sz="2200" dirty="0">
                <a:solidFill>
                  <a:schemeClr val="bg1"/>
                </a:solidFill>
                <a:latin typeface="Bebas Neue" panose="020B0606020202050201" pitchFamily="34" charset="0"/>
              </a:rPr>
              <a:t>The illicit trade of lollipops onboard is rife with crew desperate to get their “fix”</a:t>
            </a:r>
          </a:p>
          <a:p>
            <a:r>
              <a:rPr lang="en-US" sz="2200" dirty="0">
                <a:solidFill>
                  <a:schemeClr val="bg1"/>
                </a:solidFill>
                <a:latin typeface="Bebas Neue" panose="020B0606020202050201" pitchFamily="34" charset="0"/>
              </a:rPr>
              <a:t>Klint begins to fall in love with Becky but thinks she is dating the captain.</a:t>
            </a:r>
          </a:p>
          <a:p>
            <a:r>
              <a:rPr lang="en-US" sz="2200" dirty="0">
                <a:solidFill>
                  <a:schemeClr val="bg1"/>
                </a:solidFill>
                <a:latin typeface="Bebas Neue" panose="020B0606020202050201" pitchFamily="34" charset="0"/>
              </a:rPr>
              <a:t>Klint tries to smuggle Isabella off the ship but discovers she has no family to go to.</a:t>
            </a:r>
          </a:p>
          <a:p>
            <a:r>
              <a:rPr lang="en-US" sz="2200" dirty="0">
                <a:solidFill>
                  <a:schemeClr val="bg1"/>
                </a:solidFill>
                <a:latin typeface="Bebas Neue" panose="020B0606020202050201" pitchFamily="34" charset="0"/>
              </a:rPr>
              <a:t>Mandy (</a:t>
            </a:r>
            <a:r>
              <a:rPr lang="en-US" sz="2200" dirty="0" err="1">
                <a:solidFill>
                  <a:schemeClr val="bg1"/>
                </a:solidFill>
                <a:latin typeface="Bebas Neue" panose="020B0606020202050201" pitchFamily="34" charset="0"/>
              </a:rPr>
              <a:t>klint’s</a:t>
            </a:r>
            <a:r>
              <a:rPr lang="en-US" sz="2200" dirty="0">
                <a:solidFill>
                  <a:schemeClr val="bg1"/>
                </a:solidFill>
                <a:latin typeface="Bebas Neue" panose="020B0606020202050201" pitchFamily="34" charset="0"/>
              </a:rPr>
              <a:t> ex) boards the ship with his daughter, derailing his plans.</a:t>
            </a:r>
          </a:p>
          <a:p>
            <a:r>
              <a:rPr lang="en-US" sz="2200" dirty="0">
                <a:solidFill>
                  <a:schemeClr val="bg1"/>
                </a:solidFill>
                <a:latin typeface="Bebas Neue" panose="020B0606020202050201" pitchFamily="34" charset="0"/>
              </a:rPr>
              <a:t>Klint &amp; slim discover that Errol (singer) is the drug-lord / predator.</a:t>
            </a:r>
          </a:p>
          <a:p>
            <a:r>
              <a:rPr lang="en-US" sz="2200" dirty="0">
                <a:solidFill>
                  <a:schemeClr val="bg1"/>
                </a:solidFill>
                <a:latin typeface="Bebas Neue" panose="020B0606020202050201" pitchFamily="34" charset="0"/>
              </a:rPr>
              <a:t>Becky becomes the target of a heinous crime.</a:t>
            </a:r>
          </a:p>
          <a:p>
            <a:r>
              <a:rPr lang="en-US" sz="2200" dirty="0">
                <a:solidFill>
                  <a:schemeClr val="bg1"/>
                </a:solidFill>
                <a:latin typeface="Bebas Neue" panose="020B0606020202050201" pitchFamily="34" charset="0"/>
              </a:rPr>
              <a:t>Klint &amp; slim must save </a:t>
            </a:r>
            <a:r>
              <a:rPr lang="en-US" sz="2200" dirty="0" err="1">
                <a:solidFill>
                  <a:schemeClr val="bg1"/>
                </a:solidFill>
                <a:latin typeface="Bebas Neue" panose="020B0606020202050201" pitchFamily="34" charset="0"/>
              </a:rPr>
              <a:t>becky</a:t>
            </a:r>
            <a:r>
              <a:rPr lang="en-US" sz="2200" dirty="0">
                <a:solidFill>
                  <a:schemeClr val="bg1"/>
                </a:solidFill>
                <a:latin typeface="Bebas Neue" panose="020B0606020202050201" pitchFamily="34" charset="0"/>
              </a:rPr>
              <a:t>, protect Isabella, &amp; expose Errol or face life in jail.</a:t>
            </a:r>
          </a:p>
          <a:p>
            <a:r>
              <a:rPr lang="en-US" sz="2200" dirty="0">
                <a:solidFill>
                  <a:schemeClr val="bg1"/>
                </a:solidFill>
                <a:latin typeface="Bebas Neue" panose="020B0606020202050201" pitchFamily="34" charset="0"/>
              </a:rPr>
              <a:t>The aftermath reveals that </a:t>
            </a:r>
            <a:r>
              <a:rPr lang="en-US" sz="2200" dirty="0" err="1">
                <a:solidFill>
                  <a:schemeClr val="bg1"/>
                </a:solidFill>
                <a:latin typeface="Bebas Neue" panose="020B0606020202050201" pitchFamily="34" charset="0"/>
              </a:rPr>
              <a:t>becky</a:t>
            </a:r>
            <a:r>
              <a:rPr lang="en-US" sz="2200" dirty="0">
                <a:solidFill>
                  <a:schemeClr val="bg1"/>
                </a:solidFill>
                <a:latin typeface="Bebas Neue" panose="020B0606020202050201" pitchFamily="34" charset="0"/>
              </a:rPr>
              <a:t> and her dad were in on the plot all along.</a:t>
            </a:r>
            <a:endParaRPr sz="2200" dirty="0">
              <a:solidFill>
                <a:schemeClr val="bg1"/>
              </a:solidFill>
              <a:latin typeface="Bebas Neue" panose="020B0606020202050201"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C18CE2-2191-8E9C-2920-6F4792E3B3EC}"/>
              </a:ext>
            </a:extLst>
          </p:cNvPr>
          <p:cNvSpPr txBox="1"/>
          <p:nvPr/>
        </p:nvSpPr>
        <p:spPr>
          <a:xfrm>
            <a:off x="5140353" y="2081017"/>
            <a:ext cx="3076663" cy="2308324"/>
          </a:xfrm>
          <a:prstGeom prst="rect">
            <a:avLst/>
          </a:prstGeom>
          <a:noFill/>
        </p:spPr>
        <p:txBody>
          <a:bodyPr wrap="square">
            <a:spAutoFit/>
          </a:bodyPr>
          <a:lstStyle/>
          <a:p>
            <a:r>
              <a:rPr lang="en-US" sz="2400" dirty="0">
                <a:solidFill>
                  <a:srgbClr val="00B050"/>
                </a:solidFill>
                <a:latin typeface="Bebas Neue" panose="020B0606020202050201" pitchFamily="34" charset="0"/>
              </a:rPr>
              <a:t>green</a:t>
            </a:r>
            <a:r>
              <a:rPr lang="en-US" sz="2400" dirty="0">
                <a:solidFill>
                  <a:schemeClr val="bg1"/>
                </a:solidFill>
                <a:latin typeface="Bebas Neue" panose="020B0606020202050201" pitchFamily="34" charset="0"/>
              </a:rPr>
              <a:t> – Makes you forget</a:t>
            </a:r>
          </a:p>
          <a:p>
            <a:endParaRPr lang="en-US" sz="1600" dirty="0">
              <a:solidFill>
                <a:schemeClr val="bg1"/>
              </a:solidFill>
              <a:latin typeface="Bebas Neue" panose="020B0606020202050201" pitchFamily="34" charset="0"/>
            </a:endParaRPr>
          </a:p>
          <a:p>
            <a:r>
              <a:rPr lang="en-US" sz="2400" dirty="0">
                <a:solidFill>
                  <a:srgbClr val="0070C0"/>
                </a:solidFill>
                <a:latin typeface="Bebas Neue" panose="020B0606020202050201" pitchFamily="34" charset="0"/>
              </a:rPr>
              <a:t>Blue</a:t>
            </a:r>
            <a:r>
              <a:rPr lang="en-US" sz="2400" dirty="0">
                <a:solidFill>
                  <a:schemeClr val="bg1"/>
                </a:solidFill>
                <a:latin typeface="Bebas Neue" panose="020B0606020202050201" pitchFamily="34" charset="0"/>
              </a:rPr>
              <a:t> – Viagra</a:t>
            </a:r>
          </a:p>
          <a:p>
            <a:endParaRPr lang="en-US" sz="1600" dirty="0">
              <a:solidFill>
                <a:schemeClr val="bg1"/>
              </a:solidFill>
              <a:latin typeface="Bebas Neue" panose="020B0606020202050201" pitchFamily="34" charset="0"/>
            </a:endParaRPr>
          </a:p>
          <a:p>
            <a:r>
              <a:rPr lang="en-US" sz="2400" dirty="0">
                <a:solidFill>
                  <a:srgbClr val="FF0000"/>
                </a:solidFill>
                <a:latin typeface="Bebas Neue" panose="020B0606020202050201" pitchFamily="34" charset="0"/>
              </a:rPr>
              <a:t>Red</a:t>
            </a:r>
            <a:r>
              <a:rPr lang="en-US" sz="2400" dirty="0">
                <a:solidFill>
                  <a:schemeClr val="bg1"/>
                </a:solidFill>
                <a:latin typeface="Bebas Neue" panose="020B0606020202050201" pitchFamily="34" charset="0"/>
              </a:rPr>
              <a:t> – speed</a:t>
            </a:r>
          </a:p>
          <a:p>
            <a:endParaRPr lang="en-US" sz="1600" dirty="0">
              <a:solidFill>
                <a:schemeClr val="bg1"/>
              </a:solidFill>
              <a:latin typeface="Bebas Neue" panose="020B0606020202050201" pitchFamily="34" charset="0"/>
            </a:endParaRPr>
          </a:p>
          <a:p>
            <a:r>
              <a:rPr lang="en-US" sz="2400" dirty="0">
                <a:solidFill>
                  <a:schemeClr val="accent6">
                    <a:lumMod val="75000"/>
                  </a:schemeClr>
                </a:solidFill>
                <a:latin typeface="Bebas Neue" panose="020B0606020202050201" pitchFamily="34" charset="0"/>
              </a:rPr>
              <a:t>Orange</a:t>
            </a:r>
            <a:r>
              <a:rPr lang="en-US" sz="2400" dirty="0">
                <a:solidFill>
                  <a:schemeClr val="bg1"/>
                </a:solidFill>
                <a:latin typeface="Bebas Neue" panose="020B0606020202050201" pitchFamily="34" charset="0"/>
              </a:rPr>
              <a:t> – date rape drug</a:t>
            </a:r>
          </a:p>
        </p:txBody>
      </p:sp>
      <p:sp>
        <p:nvSpPr>
          <p:cNvPr id="7" name="TextBox 6">
            <a:extLst>
              <a:ext uri="{FF2B5EF4-FFF2-40B4-BE49-F238E27FC236}">
                <a16:creationId xmlns:a16="http://schemas.microsoft.com/office/drawing/2014/main" id="{BD35B23B-8C33-C465-2FE8-B5288868B6C8}"/>
              </a:ext>
            </a:extLst>
          </p:cNvPr>
          <p:cNvSpPr txBox="1"/>
          <p:nvPr/>
        </p:nvSpPr>
        <p:spPr>
          <a:xfrm>
            <a:off x="1031846" y="859912"/>
            <a:ext cx="6979640" cy="646331"/>
          </a:xfrm>
          <a:prstGeom prst="rect">
            <a:avLst/>
          </a:prstGeom>
          <a:noFill/>
        </p:spPr>
        <p:txBody>
          <a:bodyPr wrap="square">
            <a:spAutoFit/>
          </a:bodyPr>
          <a:lstStyle/>
          <a:p>
            <a:pPr algn="ctr"/>
            <a:r>
              <a:rPr lang="en-US" dirty="0">
                <a:solidFill>
                  <a:schemeClr val="bg1"/>
                </a:solidFill>
                <a:latin typeface="Bebas Neue" panose="020B0606020202050201" pitchFamily="34" charset="0"/>
              </a:rPr>
              <a:t>The key to uncovering the sinister plot for </a:t>
            </a:r>
            <a:r>
              <a:rPr lang="en-US" dirty="0" err="1">
                <a:solidFill>
                  <a:schemeClr val="bg1"/>
                </a:solidFill>
                <a:latin typeface="Bebas Neue" panose="020B0606020202050201" pitchFamily="34" charset="0"/>
              </a:rPr>
              <a:t>klint</a:t>
            </a:r>
            <a:r>
              <a:rPr lang="en-US" dirty="0">
                <a:solidFill>
                  <a:schemeClr val="bg1"/>
                </a:solidFill>
                <a:latin typeface="Bebas Neue" panose="020B0606020202050201" pitchFamily="34" charset="0"/>
              </a:rPr>
              <a:t> lies in uncovering what each of the different colored lollipops do. Here’s the cheat sheet for those playing at home:</a:t>
            </a:r>
          </a:p>
        </p:txBody>
      </p:sp>
      <p:sp>
        <p:nvSpPr>
          <p:cNvPr id="9" name="TextBox 8">
            <a:extLst>
              <a:ext uri="{FF2B5EF4-FFF2-40B4-BE49-F238E27FC236}">
                <a16:creationId xmlns:a16="http://schemas.microsoft.com/office/drawing/2014/main" id="{4661F2DF-FA5E-B004-FA8D-05AC17BB4B8F}"/>
              </a:ext>
            </a:extLst>
          </p:cNvPr>
          <p:cNvSpPr txBox="1"/>
          <p:nvPr/>
        </p:nvSpPr>
        <p:spPr>
          <a:xfrm>
            <a:off x="1644242" y="5827188"/>
            <a:ext cx="5855516" cy="646331"/>
          </a:xfrm>
          <a:prstGeom prst="rect">
            <a:avLst/>
          </a:prstGeom>
          <a:noFill/>
        </p:spPr>
        <p:txBody>
          <a:bodyPr wrap="square">
            <a:spAutoFit/>
          </a:bodyPr>
          <a:lstStyle/>
          <a:p>
            <a:pPr algn="ctr"/>
            <a:r>
              <a:rPr lang="en-US" dirty="0">
                <a:solidFill>
                  <a:schemeClr val="bg1"/>
                </a:solidFill>
                <a:latin typeface="Bebas Neue" panose="020B0606020202050201" pitchFamily="34" charset="0"/>
              </a:rPr>
              <a:t>Most of the crew know what the </a:t>
            </a:r>
            <a:r>
              <a:rPr lang="en-US" dirty="0">
                <a:solidFill>
                  <a:srgbClr val="FF0000"/>
                </a:solidFill>
                <a:latin typeface="Bebas Neue" panose="020B0606020202050201" pitchFamily="34" charset="0"/>
              </a:rPr>
              <a:t>red</a:t>
            </a:r>
            <a:r>
              <a:rPr lang="en-US" dirty="0">
                <a:solidFill>
                  <a:schemeClr val="bg1"/>
                </a:solidFill>
                <a:latin typeface="Bebas Neue" panose="020B0606020202050201" pitchFamily="34" charset="0"/>
              </a:rPr>
              <a:t>, </a:t>
            </a:r>
            <a:r>
              <a:rPr lang="en-US" dirty="0">
                <a:solidFill>
                  <a:srgbClr val="0070C0"/>
                </a:solidFill>
                <a:latin typeface="Bebas Neue" panose="020B0606020202050201" pitchFamily="34" charset="0"/>
              </a:rPr>
              <a:t>blue</a:t>
            </a:r>
            <a:r>
              <a:rPr lang="en-US" dirty="0">
                <a:solidFill>
                  <a:schemeClr val="bg1"/>
                </a:solidFill>
                <a:latin typeface="Bebas Neue" panose="020B0606020202050201" pitchFamily="34" charset="0"/>
              </a:rPr>
              <a:t> and </a:t>
            </a:r>
            <a:r>
              <a:rPr lang="en-US" dirty="0">
                <a:solidFill>
                  <a:srgbClr val="00B050"/>
                </a:solidFill>
                <a:latin typeface="Bebas Neue" panose="020B0606020202050201" pitchFamily="34" charset="0"/>
              </a:rPr>
              <a:t>green</a:t>
            </a:r>
            <a:r>
              <a:rPr lang="en-US" dirty="0">
                <a:solidFill>
                  <a:schemeClr val="bg1"/>
                </a:solidFill>
                <a:latin typeface="Bebas Neue" panose="020B0606020202050201" pitchFamily="34" charset="0"/>
              </a:rPr>
              <a:t> lollipops do but only </a:t>
            </a:r>
            <a:r>
              <a:rPr lang="en-US" u="sng" dirty="0">
                <a:solidFill>
                  <a:schemeClr val="bg1"/>
                </a:solidFill>
                <a:latin typeface="Bebas Neue" panose="020B0606020202050201" pitchFamily="34" charset="0"/>
              </a:rPr>
              <a:t>Errol</a:t>
            </a:r>
            <a:r>
              <a:rPr lang="en-US" dirty="0">
                <a:solidFill>
                  <a:schemeClr val="bg1"/>
                </a:solidFill>
                <a:latin typeface="Bebas Neue" panose="020B0606020202050201" pitchFamily="34" charset="0"/>
              </a:rPr>
              <a:t> knows what the </a:t>
            </a:r>
            <a:r>
              <a:rPr lang="en-US" u="sng" dirty="0">
                <a:solidFill>
                  <a:schemeClr val="accent6">
                    <a:lumMod val="75000"/>
                  </a:schemeClr>
                </a:solidFill>
                <a:latin typeface="Bebas Neue" panose="020B0606020202050201" pitchFamily="34" charset="0"/>
              </a:rPr>
              <a:t>orange</a:t>
            </a:r>
            <a:r>
              <a:rPr lang="en-US" dirty="0">
                <a:solidFill>
                  <a:schemeClr val="bg1"/>
                </a:solidFill>
                <a:latin typeface="Bebas Neue" panose="020B0606020202050201" pitchFamily="34" charset="0"/>
              </a:rPr>
              <a:t> one is for.</a:t>
            </a:r>
          </a:p>
        </p:txBody>
      </p:sp>
      <p:sp>
        <p:nvSpPr>
          <p:cNvPr id="11" name="TextBox 10">
            <a:extLst>
              <a:ext uri="{FF2B5EF4-FFF2-40B4-BE49-F238E27FC236}">
                <a16:creationId xmlns:a16="http://schemas.microsoft.com/office/drawing/2014/main" id="{CF5DAD00-221A-C760-3E2B-59C0ACC17A5D}"/>
              </a:ext>
            </a:extLst>
          </p:cNvPr>
          <p:cNvSpPr txBox="1"/>
          <p:nvPr/>
        </p:nvSpPr>
        <p:spPr>
          <a:xfrm>
            <a:off x="515923" y="5009842"/>
            <a:ext cx="8112154" cy="646331"/>
          </a:xfrm>
          <a:prstGeom prst="rect">
            <a:avLst/>
          </a:prstGeom>
          <a:noFill/>
        </p:spPr>
        <p:txBody>
          <a:bodyPr wrap="square">
            <a:spAutoFit/>
          </a:bodyPr>
          <a:lstStyle/>
          <a:p>
            <a:pPr algn="ctr"/>
            <a:r>
              <a:rPr lang="en-US" dirty="0">
                <a:solidFill>
                  <a:schemeClr val="bg1"/>
                </a:solidFill>
                <a:latin typeface="Bebas Neue" panose="020B0606020202050201" pitchFamily="34" charset="0"/>
              </a:rPr>
              <a:t>Through a process of elimination, Klint and slim slowly work things out with hilarious consequences, but the </a:t>
            </a:r>
            <a:r>
              <a:rPr lang="en-US" dirty="0">
                <a:solidFill>
                  <a:schemeClr val="accent6">
                    <a:lumMod val="75000"/>
                  </a:schemeClr>
                </a:solidFill>
                <a:latin typeface="Bebas Neue" panose="020B0606020202050201" pitchFamily="34" charset="0"/>
              </a:rPr>
              <a:t>orange</a:t>
            </a:r>
            <a:r>
              <a:rPr lang="en-US" dirty="0">
                <a:solidFill>
                  <a:schemeClr val="bg1"/>
                </a:solidFill>
                <a:latin typeface="Bebas Neue" panose="020B0606020202050201" pitchFamily="34" charset="0"/>
              </a:rPr>
              <a:t> lollipop remains a mystery.</a:t>
            </a:r>
          </a:p>
        </p:txBody>
      </p:sp>
      <p:sp>
        <p:nvSpPr>
          <p:cNvPr id="13" name="TextBox 12">
            <a:extLst>
              <a:ext uri="{FF2B5EF4-FFF2-40B4-BE49-F238E27FC236}">
                <a16:creationId xmlns:a16="http://schemas.microsoft.com/office/drawing/2014/main" id="{69C7F204-384A-AB66-1DDF-5934CBECC50A}"/>
              </a:ext>
            </a:extLst>
          </p:cNvPr>
          <p:cNvSpPr txBox="1"/>
          <p:nvPr/>
        </p:nvSpPr>
        <p:spPr>
          <a:xfrm>
            <a:off x="0" y="119510"/>
            <a:ext cx="9144000" cy="646331"/>
          </a:xfrm>
          <a:prstGeom prst="rect">
            <a:avLst/>
          </a:prstGeom>
          <a:noFill/>
        </p:spPr>
        <p:txBody>
          <a:bodyPr wrap="square">
            <a:spAutoFit/>
          </a:bodyPr>
          <a:lstStyle/>
          <a:p>
            <a:pPr algn="ctr"/>
            <a:r>
              <a:rPr lang="en-US" sz="3600" u="sng" dirty="0">
                <a:solidFill>
                  <a:srgbClr val="00B0F0"/>
                </a:solidFill>
                <a:latin typeface="Bebas Neue" panose="020B0606020202050201" pitchFamily="34" charset="0"/>
              </a:rPr>
              <a:t>The lollipops – the key to the entire plot</a:t>
            </a:r>
            <a:endParaRPr lang="en-AU" sz="3600" u="sng" dirty="0">
              <a:solidFill>
                <a:srgbClr val="00B0F0"/>
              </a:solidFill>
            </a:endParaRPr>
          </a:p>
        </p:txBody>
      </p:sp>
      <p:pic>
        <p:nvPicPr>
          <p:cNvPr id="15" name="Picture 14">
            <a:extLst>
              <a:ext uri="{FF2B5EF4-FFF2-40B4-BE49-F238E27FC236}">
                <a16:creationId xmlns:a16="http://schemas.microsoft.com/office/drawing/2014/main" id="{F3098072-E14C-8FE4-4269-AD878A6E1384}"/>
              </a:ext>
            </a:extLst>
          </p:cNvPr>
          <p:cNvPicPr>
            <a:picLocks noChangeAspect="1"/>
          </p:cNvPicPr>
          <p:nvPr/>
        </p:nvPicPr>
        <p:blipFill>
          <a:blip r:embed="rId2"/>
          <a:stretch>
            <a:fillRect/>
          </a:stretch>
        </p:blipFill>
        <p:spPr>
          <a:xfrm>
            <a:off x="588919" y="1878276"/>
            <a:ext cx="3983081" cy="2683552"/>
          </a:xfrm>
          <a:prstGeom prst="rect">
            <a:avLst/>
          </a:prstGeom>
        </p:spPr>
      </p:pic>
    </p:spTree>
    <p:extLst>
      <p:ext uri="{BB962C8B-B14F-4D97-AF65-F5344CB8AC3E}">
        <p14:creationId xmlns:p14="http://schemas.microsoft.com/office/powerpoint/2010/main" val="216871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579"/>
            <a:ext cx="8229600" cy="623102"/>
          </a:xfrm>
        </p:spPr>
        <p:txBody>
          <a:bodyPr>
            <a:normAutofit/>
          </a:bodyPr>
          <a:lstStyle/>
          <a:p>
            <a:r>
              <a:rPr sz="3200" u="sng" dirty="0">
                <a:solidFill>
                  <a:srgbClr val="00B0F0"/>
                </a:solidFill>
                <a:latin typeface="Bebas Neue" panose="020B0606020202050201" pitchFamily="34" charset="0"/>
              </a:rPr>
              <a:t>MAIN CHARACTERS</a:t>
            </a:r>
          </a:p>
        </p:txBody>
      </p:sp>
      <p:sp>
        <p:nvSpPr>
          <p:cNvPr id="5" name="TextBox 4">
            <a:extLst>
              <a:ext uri="{FF2B5EF4-FFF2-40B4-BE49-F238E27FC236}">
                <a16:creationId xmlns:a16="http://schemas.microsoft.com/office/drawing/2014/main" id="{5C80DA77-A8C2-06C2-88D4-515597BA6FAC}"/>
              </a:ext>
            </a:extLst>
          </p:cNvPr>
          <p:cNvSpPr txBox="1"/>
          <p:nvPr/>
        </p:nvSpPr>
        <p:spPr>
          <a:xfrm>
            <a:off x="4081248" y="692836"/>
            <a:ext cx="4817371" cy="1323439"/>
          </a:xfrm>
          <a:prstGeom prst="rect">
            <a:avLst/>
          </a:prstGeom>
          <a:noFill/>
        </p:spPr>
        <p:txBody>
          <a:bodyPr wrap="square">
            <a:spAutoFit/>
          </a:bodyPr>
          <a:lstStyle/>
          <a:p>
            <a:pPr algn="ctr"/>
            <a:r>
              <a:rPr lang="en-US" sz="1600" dirty="0">
                <a:solidFill>
                  <a:srgbClr val="00B0F0"/>
                </a:solidFill>
                <a:latin typeface="Bebas Neue" panose="020B0606020202050201" pitchFamily="34" charset="0"/>
              </a:rPr>
              <a:t>Late 20’s.</a:t>
            </a:r>
            <a:r>
              <a:rPr lang="en-US" sz="1600" dirty="0">
                <a:solidFill>
                  <a:schemeClr val="bg1"/>
                </a:solidFill>
                <a:latin typeface="Bebas Neue" panose="020B0606020202050201" pitchFamily="34" charset="0"/>
              </a:rPr>
              <a:t> A wasted genius. graduate of the Julliard school who got a one-night-stand pregnant on graduation night and spiraled into drug abuse before becoming a prep-school music teacher out of desperation. haunted by failure and a broken family. A deadbeat dad who needs to prove himself to win back his family.</a:t>
            </a:r>
            <a:endParaRPr lang="en-AU" sz="1600" dirty="0">
              <a:solidFill>
                <a:schemeClr val="bg1"/>
              </a:solidFill>
              <a:latin typeface="Bebas Neue" panose="020B0606020202050201" pitchFamily="34" charset="0"/>
            </a:endParaRPr>
          </a:p>
        </p:txBody>
      </p:sp>
      <p:sp>
        <p:nvSpPr>
          <p:cNvPr id="9" name="TextBox 8">
            <a:extLst>
              <a:ext uri="{FF2B5EF4-FFF2-40B4-BE49-F238E27FC236}">
                <a16:creationId xmlns:a16="http://schemas.microsoft.com/office/drawing/2014/main" id="{427F719D-6C45-40B2-559F-1FE498AC0388}"/>
              </a:ext>
            </a:extLst>
          </p:cNvPr>
          <p:cNvSpPr txBox="1"/>
          <p:nvPr/>
        </p:nvSpPr>
        <p:spPr>
          <a:xfrm>
            <a:off x="4081248" y="2340271"/>
            <a:ext cx="4777528" cy="1077218"/>
          </a:xfrm>
          <a:prstGeom prst="rect">
            <a:avLst/>
          </a:prstGeom>
          <a:noFill/>
        </p:spPr>
        <p:txBody>
          <a:bodyPr wrap="square">
            <a:spAutoFit/>
          </a:bodyPr>
          <a:lstStyle/>
          <a:p>
            <a:pPr algn="ctr"/>
            <a:r>
              <a:rPr lang="en-US" sz="1600" dirty="0">
                <a:solidFill>
                  <a:srgbClr val="00B0F0"/>
                </a:solidFill>
                <a:latin typeface="Bebas Neue" panose="020B0606020202050201" pitchFamily="34" charset="0"/>
              </a:rPr>
              <a:t>8 years old.</a:t>
            </a:r>
            <a:r>
              <a:rPr lang="en-US" sz="1600" dirty="0">
                <a:solidFill>
                  <a:schemeClr val="bg1"/>
                </a:solidFill>
                <a:latin typeface="Bebas Neue" panose="020B0606020202050201" pitchFamily="34" charset="0"/>
              </a:rPr>
              <a:t> A streetwise </a:t>
            </a:r>
            <a:r>
              <a:rPr lang="en-US" sz="1600" dirty="0" err="1">
                <a:solidFill>
                  <a:schemeClr val="bg1"/>
                </a:solidFill>
                <a:latin typeface="Bebas Neue" panose="020B0606020202050201" pitchFamily="34" charset="0"/>
              </a:rPr>
              <a:t>thai</a:t>
            </a:r>
            <a:r>
              <a:rPr lang="en-US" sz="1600" dirty="0">
                <a:solidFill>
                  <a:schemeClr val="bg1"/>
                </a:solidFill>
                <a:latin typeface="Bebas Neue" panose="020B0606020202050201" pitchFamily="34" charset="0"/>
              </a:rPr>
              <a:t> orphan who stows away aboard the ship after escaping human traffickers in Thailand. Her fearless wit and emotional intelligence melt Klint’s defenses, symbolizing the “paternity test” of his moral growth.</a:t>
            </a:r>
            <a:endParaRPr lang="en-AU" sz="1600" dirty="0">
              <a:solidFill>
                <a:schemeClr val="bg1"/>
              </a:solidFill>
              <a:latin typeface="Bebas Neue" panose="020B0606020202050201" pitchFamily="34" charset="0"/>
            </a:endParaRPr>
          </a:p>
        </p:txBody>
      </p:sp>
      <p:sp>
        <p:nvSpPr>
          <p:cNvPr id="11" name="TextBox 10">
            <a:extLst>
              <a:ext uri="{FF2B5EF4-FFF2-40B4-BE49-F238E27FC236}">
                <a16:creationId xmlns:a16="http://schemas.microsoft.com/office/drawing/2014/main" id="{9AF2C5F8-D333-88E9-CD4D-F307F749AE50}"/>
              </a:ext>
            </a:extLst>
          </p:cNvPr>
          <p:cNvSpPr txBox="1"/>
          <p:nvPr/>
        </p:nvSpPr>
        <p:spPr>
          <a:xfrm>
            <a:off x="3992770" y="3846127"/>
            <a:ext cx="4935613" cy="1077218"/>
          </a:xfrm>
          <a:prstGeom prst="rect">
            <a:avLst/>
          </a:prstGeom>
          <a:noFill/>
        </p:spPr>
        <p:txBody>
          <a:bodyPr wrap="square">
            <a:spAutoFit/>
          </a:bodyPr>
          <a:lstStyle/>
          <a:p>
            <a:pPr algn="ctr"/>
            <a:r>
              <a:rPr lang="en-US" sz="1600" dirty="0">
                <a:solidFill>
                  <a:srgbClr val="00B0F0"/>
                </a:solidFill>
                <a:latin typeface="Bebas Neue" panose="020B0606020202050201" pitchFamily="34" charset="0"/>
              </a:rPr>
              <a:t>20’s. </a:t>
            </a:r>
            <a:r>
              <a:rPr lang="en-US" sz="1600" dirty="0">
                <a:solidFill>
                  <a:schemeClr val="bg1"/>
                </a:solidFill>
                <a:latin typeface="Bebas Neue" panose="020B0606020202050201" pitchFamily="34" charset="0"/>
              </a:rPr>
              <a:t>The ship’s charismatic Canadian lead singer. talented, sharp, and Saving herself for marriage. Raised by a single protective cruise ship captain, she is far wiser than her sweet disposition suggests. Her “innocence” makes her a prime target for predators – or does it?</a:t>
            </a:r>
            <a:endParaRPr lang="en-AU" sz="1600" dirty="0">
              <a:solidFill>
                <a:schemeClr val="bg1"/>
              </a:solidFill>
              <a:latin typeface="Bebas Neue" panose="020B0606020202050201" pitchFamily="34" charset="0"/>
            </a:endParaRPr>
          </a:p>
        </p:txBody>
      </p:sp>
      <p:sp>
        <p:nvSpPr>
          <p:cNvPr id="13" name="TextBox 12">
            <a:extLst>
              <a:ext uri="{FF2B5EF4-FFF2-40B4-BE49-F238E27FC236}">
                <a16:creationId xmlns:a16="http://schemas.microsoft.com/office/drawing/2014/main" id="{9B5EE738-ABD7-59CD-10B7-52E4141206D0}"/>
              </a:ext>
            </a:extLst>
          </p:cNvPr>
          <p:cNvSpPr txBox="1"/>
          <p:nvPr/>
        </p:nvSpPr>
        <p:spPr>
          <a:xfrm>
            <a:off x="317192" y="939058"/>
            <a:ext cx="1316036" cy="830997"/>
          </a:xfrm>
          <a:prstGeom prst="rect">
            <a:avLst/>
          </a:prstGeom>
          <a:noFill/>
        </p:spPr>
        <p:txBody>
          <a:bodyPr wrap="square">
            <a:spAutoFit/>
          </a:bodyPr>
          <a:lstStyle/>
          <a:p>
            <a:pPr algn="ctr"/>
            <a:r>
              <a:rPr lang="en-AU" sz="2400" b="1" dirty="0">
                <a:solidFill>
                  <a:srgbClr val="00B0F0"/>
                </a:solidFill>
                <a:latin typeface="Bebas Neue" panose="020B0606020202050201" pitchFamily="34" charset="0"/>
              </a:rPr>
              <a:t>Klint maxwell</a:t>
            </a:r>
            <a:endParaRPr lang="en-AU" sz="2400" b="1" dirty="0"/>
          </a:p>
        </p:txBody>
      </p:sp>
      <p:sp>
        <p:nvSpPr>
          <p:cNvPr id="14" name="TextBox 13">
            <a:extLst>
              <a:ext uri="{FF2B5EF4-FFF2-40B4-BE49-F238E27FC236}">
                <a16:creationId xmlns:a16="http://schemas.microsoft.com/office/drawing/2014/main" id="{0932AF83-70CC-7ED0-465B-D3880777FF57}"/>
              </a:ext>
            </a:extLst>
          </p:cNvPr>
          <p:cNvSpPr txBox="1"/>
          <p:nvPr/>
        </p:nvSpPr>
        <p:spPr>
          <a:xfrm>
            <a:off x="236712" y="3969237"/>
            <a:ext cx="1352737" cy="830997"/>
          </a:xfrm>
          <a:prstGeom prst="rect">
            <a:avLst/>
          </a:prstGeom>
          <a:noFill/>
        </p:spPr>
        <p:txBody>
          <a:bodyPr wrap="square">
            <a:spAutoFit/>
          </a:bodyPr>
          <a:lstStyle/>
          <a:p>
            <a:pPr algn="ctr"/>
            <a:r>
              <a:rPr lang="en-AU" sz="2400" b="1" dirty="0">
                <a:solidFill>
                  <a:srgbClr val="00B0F0"/>
                </a:solidFill>
                <a:latin typeface="Bebas Neue" panose="020B0606020202050201" pitchFamily="34" charset="0"/>
              </a:rPr>
              <a:t>Becky Robinson</a:t>
            </a:r>
            <a:endParaRPr lang="en-AU" sz="2400" b="1" dirty="0"/>
          </a:p>
        </p:txBody>
      </p:sp>
      <p:sp>
        <p:nvSpPr>
          <p:cNvPr id="15" name="TextBox 14">
            <a:extLst>
              <a:ext uri="{FF2B5EF4-FFF2-40B4-BE49-F238E27FC236}">
                <a16:creationId xmlns:a16="http://schemas.microsoft.com/office/drawing/2014/main" id="{E42F5D8F-A4EA-116A-57A6-EC7C462FC1FD}"/>
              </a:ext>
            </a:extLst>
          </p:cNvPr>
          <p:cNvSpPr txBox="1"/>
          <p:nvPr/>
        </p:nvSpPr>
        <p:spPr>
          <a:xfrm>
            <a:off x="169336" y="2408382"/>
            <a:ext cx="1529956" cy="830997"/>
          </a:xfrm>
          <a:prstGeom prst="rect">
            <a:avLst/>
          </a:prstGeom>
          <a:noFill/>
        </p:spPr>
        <p:txBody>
          <a:bodyPr wrap="square">
            <a:spAutoFit/>
          </a:bodyPr>
          <a:lstStyle/>
          <a:p>
            <a:pPr algn="ctr"/>
            <a:r>
              <a:rPr lang="en-AU" sz="2400" b="1" dirty="0">
                <a:solidFill>
                  <a:srgbClr val="00B0F0"/>
                </a:solidFill>
                <a:latin typeface="Bebas Neue" panose="020B0606020202050201" pitchFamily="34" charset="0"/>
              </a:rPr>
              <a:t>Isabella </a:t>
            </a:r>
            <a:r>
              <a:rPr lang="en-AU" sz="2400" b="1" dirty="0" err="1">
                <a:solidFill>
                  <a:srgbClr val="00B0F0"/>
                </a:solidFill>
                <a:latin typeface="Bebas Neue" panose="020B0606020202050201" pitchFamily="34" charset="0"/>
              </a:rPr>
              <a:t>aromdee</a:t>
            </a:r>
            <a:r>
              <a:rPr lang="en-AU" sz="2400" b="1" dirty="0">
                <a:solidFill>
                  <a:srgbClr val="00B0F0"/>
                </a:solidFill>
                <a:latin typeface="Bebas Neue" panose="020B0606020202050201" pitchFamily="34" charset="0"/>
              </a:rPr>
              <a:t> </a:t>
            </a:r>
            <a:endParaRPr lang="en-AU" sz="2400" b="1" dirty="0"/>
          </a:p>
        </p:txBody>
      </p:sp>
      <p:sp>
        <p:nvSpPr>
          <p:cNvPr id="16" name="TextBox 15">
            <a:extLst>
              <a:ext uri="{FF2B5EF4-FFF2-40B4-BE49-F238E27FC236}">
                <a16:creationId xmlns:a16="http://schemas.microsoft.com/office/drawing/2014/main" id="{C15CD59C-88EF-62E6-EFAD-3A9CAEE934CA}"/>
              </a:ext>
            </a:extLst>
          </p:cNvPr>
          <p:cNvSpPr txBox="1"/>
          <p:nvPr/>
        </p:nvSpPr>
        <p:spPr>
          <a:xfrm>
            <a:off x="148103" y="5577393"/>
            <a:ext cx="1572422" cy="830997"/>
          </a:xfrm>
          <a:prstGeom prst="rect">
            <a:avLst/>
          </a:prstGeom>
          <a:noFill/>
        </p:spPr>
        <p:txBody>
          <a:bodyPr wrap="square">
            <a:spAutoFit/>
          </a:bodyPr>
          <a:lstStyle/>
          <a:p>
            <a:pPr algn="ctr"/>
            <a:r>
              <a:rPr lang="en-AU" sz="2400" b="1" dirty="0">
                <a:solidFill>
                  <a:srgbClr val="00B0F0"/>
                </a:solidFill>
                <a:latin typeface="Bebas Neue" panose="020B0606020202050201" pitchFamily="34" charset="0"/>
              </a:rPr>
              <a:t>Steve “slim” </a:t>
            </a:r>
            <a:r>
              <a:rPr lang="en-AU" sz="2400" b="1" dirty="0" err="1">
                <a:solidFill>
                  <a:srgbClr val="00B0F0"/>
                </a:solidFill>
                <a:latin typeface="Bebas Neue" panose="020B0606020202050201" pitchFamily="34" charset="0"/>
              </a:rPr>
              <a:t>pulford</a:t>
            </a:r>
            <a:r>
              <a:rPr lang="en-AU" sz="2400" b="1" dirty="0">
                <a:solidFill>
                  <a:srgbClr val="00B0F0"/>
                </a:solidFill>
                <a:latin typeface="Bebas Neue" panose="020B0606020202050201" pitchFamily="34" charset="0"/>
              </a:rPr>
              <a:t> </a:t>
            </a:r>
            <a:endParaRPr lang="en-AU" sz="2400" b="1" dirty="0"/>
          </a:p>
        </p:txBody>
      </p:sp>
      <p:sp>
        <p:nvSpPr>
          <p:cNvPr id="18" name="TextBox 17">
            <a:extLst>
              <a:ext uri="{FF2B5EF4-FFF2-40B4-BE49-F238E27FC236}">
                <a16:creationId xmlns:a16="http://schemas.microsoft.com/office/drawing/2014/main" id="{0E9C5704-4B28-F749-AB07-620CFD23A54B}"/>
              </a:ext>
            </a:extLst>
          </p:cNvPr>
          <p:cNvSpPr txBox="1"/>
          <p:nvPr/>
        </p:nvSpPr>
        <p:spPr>
          <a:xfrm>
            <a:off x="4071813" y="5427683"/>
            <a:ext cx="4777529" cy="1323439"/>
          </a:xfrm>
          <a:prstGeom prst="rect">
            <a:avLst/>
          </a:prstGeom>
          <a:noFill/>
        </p:spPr>
        <p:txBody>
          <a:bodyPr wrap="square">
            <a:spAutoFit/>
          </a:bodyPr>
          <a:lstStyle/>
          <a:p>
            <a:pPr algn="ctr"/>
            <a:r>
              <a:rPr lang="en-US" sz="1600" dirty="0">
                <a:solidFill>
                  <a:srgbClr val="00B0F0"/>
                </a:solidFill>
                <a:latin typeface="Bebas Neue" panose="020B0606020202050201" pitchFamily="34" charset="0"/>
              </a:rPr>
              <a:t>Mid 30s. </a:t>
            </a:r>
            <a:r>
              <a:rPr lang="en-US" sz="1600" dirty="0">
                <a:solidFill>
                  <a:schemeClr val="bg1"/>
                </a:solidFill>
                <a:latin typeface="Bebas Neue" panose="020B0606020202050201" pitchFamily="34" charset="0"/>
              </a:rPr>
              <a:t>The eccentric, British, bleach-blonde cock-up sound technician and comic relief. Crude, quick-witted, and loyal, Slim acts as Klint’s unlikely ally. His resourcefulness and humor balance the tension, while his friendship helps steer Klint toward redemption.</a:t>
            </a:r>
            <a:endParaRPr lang="en-AU" sz="1600" dirty="0">
              <a:solidFill>
                <a:schemeClr val="bg1"/>
              </a:solidFill>
              <a:latin typeface="Bebas Neue" panose="020B0606020202050201" pitchFamily="34" charset="0"/>
            </a:endParaRPr>
          </a:p>
        </p:txBody>
      </p:sp>
      <p:pic>
        <p:nvPicPr>
          <p:cNvPr id="4" name="Picture 3">
            <a:extLst>
              <a:ext uri="{FF2B5EF4-FFF2-40B4-BE49-F238E27FC236}">
                <a16:creationId xmlns:a16="http://schemas.microsoft.com/office/drawing/2014/main" id="{F1B48B1C-4F77-9B0B-6C61-5346D68110E1}"/>
              </a:ext>
            </a:extLst>
          </p:cNvPr>
          <p:cNvPicPr>
            <a:picLocks noChangeAspect="1"/>
          </p:cNvPicPr>
          <p:nvPr/>
        </p:nvPicPr>
        <p:blipFill>
          <a:blip r:embed="rId2"/>
          <a:stretch>
            <a:fillRect/>
          </a:stretch>
        </p:blipFill>
        <p:spPr>
          <a:xfrm flipH="1">
            <a:off x="2325061" y="2298583"/>
            <a:ext cx="1130417" cy="1130417"/>
          </a:xfrm>
          <a:prstGeom prst="rect">
            <a:avLst/>
          </a:prstGeom>
        </p:spPr>
      </p:pic>
      <p:pic>
        <p:nvPicPr>
          <p:cNvPr id="7" name="Picture 6">
            <a:extLst>
              <a:ext uri="{FF2B5EF4-FFF2-40B4-BE49-F238E27FC236}">
                <a16:creationId xmlns:a16="http://schemas.microsoft.com/office/drawing/2014/main" id="{F65E74D1-916F-4014-86D6-A3D607257257}"/>
              </a:ext>
            </a:extLst>
          </p:cNvPr>
          <p:cNvPicPr>
            <a:picLocks noChangeAspect="1"/>
          </p:cNvPicPr>
          <p:nvPr/>
        </p:nvPicPr>
        <p:blipFill>
          <a:blip r:embed="rId3"/>
          <a:stretch>
            <a:fillRect/>
          </a:stretch>
        </p:blipFill>
        <p:spPr>
          <a:xfrm>
            <a:off x="2292292" y="5427683"/>
            <a:ext cx="1130416" cy="1130416"/>
          </a:xfrm>
          <a:prstGeom prst="rect">
            <a:avLst/>
          </a:prstGeom>
        </p:spPr>
      </p:pic>
      <p:pic>
        <p:nvPicPr>
          <p:cNvPr id="10" name="Picture 9">
            <a:extLst>
              <a:ext uri="{FF2B5EF4-FFF2-40B4-BE49-F238E27FC236}">
                <a16:creationId xmlns:a16="http://schemas.microsoft.com/office/drawing/2014/main" id="{0867B45B-EFF2-7E48-1951-9D23BE44AFF7}"/>
              </a:ext>
            </a:extLst>
          </p:cNvPr>
          <p:cNvPicPr>
            <a:picLocks noChangeAspect="1"/>
          </p:cNvPicPr>
          <p:nvPr/>
        </p:nvPicPr>
        <p:blipFill>
          <a:blip r:embed="rId4"/>
          <a:stretch>
            <a:fillRect/>
          </a:stretch>
        </p:blipFill>
        <p:spPr>
          <a:xfrm>
            <a:off x="2268871" y="3807818"/>
            <a:ext cx="1153837" cy="1153837"/>
          </a:xfrm>
          <a:prstGeom prst="rect">
            <a:avLst/>
          </a:prstGeom>
        </p:spPr>
      </p:pic>
      <p:pic>
        <p:nvPicPr>
          <p:cNvPr id="17" name="Picture 16">
            <a:extLst>
              <a:ext uri="{FF2B5EF4-FFF2-40B4-BE49-F238E27FC236}">
                <a16:creationId xmlns:a16="http://schemas.microsoft.com/office/drawing/2014/main" id="{0B8BFDBE-5140-D271-037E-21CD8CA27514}"/>
              </a:ext>
            </a:extLst>
          </p:cNvPr>
          <p:cNvPicPr>
            <a:picLocks noChangeAspect="1"/>
          </p:cNvPicPr>
          <p:nvPr/>
        </p:nvPicPr>
        <p:blipFill>
          <a:blip r:embed="rId5"/>
          <a:stretch>
            <a:fillRect/>
          </a:stretch>
        </p:blipFill>
        <p:spPr>
          <a:xfrm>
            <a:off x="2325062" y="789349"/>
            <a:ext cx="1130416" cy="11304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03"/>
            <a:ext cx="8229600" cy="613600"/>
          </a:xfrm>
        </p:spPr>
        <p:txBody>
          <a:bodyPr>
            <a:normAutofit/>
          </a:bodyPr>
          <a:lstStyle/>
          <a:p>
            <a:r>
              <a:rPr sz="3200" u="sng" dirty="0">
                <a:solidFill>
                  <a:srgbClr val="00B0F0"/>
                </a:solidFill>
                <a:latin typeface="Bebas Neue" panose="020B0606020202050201" pitchFamily="34" charset="0"/>
              </a:rPr>
              <a:t>SUPPORTING CHARACTERS</a:t>
            </a:r>
          </a:p>
        </p:txBody>
      </p:sp>
      <p:sp>
        <p:nvSpPr>
          <p:cNvPr id="6" name="TextBox 5">
            <a:extLst>
              <a:ext uri="{FF2B5EF4-FFF2-40B4-BE49-F238E27FC236}">
                <a16:creationId xmlns:a16="http://schemas.microsoft.com/office/drawing/2014/main" id="{1CBCE4A6-B804-6368-B431-808E23EC1D77}"/>
              </a:ext>
            </a:extLst>
          </p:cNvPr>
          <p:cNvSpPr txBox="1"/>
          <p:nvPr/>
        </p:nvSpPr>
        <p:spPr>
          <a:xfrm>
            <a:off x="157293" y="2397822"/>
            <a:ext cx="1259052" cy="830997"/>
          </a:xfrm>
          <a:prstGeom prst="rect">
            <a:avLst/>
          </a:prstGeom>
          <a:noFill/>
        </p:spPr>
        <p:txBody>
          <a:bodyPr wrap="square">
            <a:spAutoFit/>
          </a:bodyPr>
          <a:lstStyle/>
          <a:p>
            <a:pPr algn="ctr"/>
            <a:r>
              <a:rPr lang="en-AU" sz="2400" b="1" dirty="0">
                <a:solidFill>
                  <a:srgbClr val="00B0F0"/>
                </a:solidFill>
                <a:latin typeface="Bebas Neue" panose="020B0606020202050201" pitchFamily="34" charset="0"/>
              </a:rPr>
              <a:t>Mandy maxwell</a:t>
            </a:r>
            <a:endParaRPr lang="en-AU" sz="2400" b="1" dirty="0"/>
          </a:p>
        </p:txBody>
      </p:sp>
      <p:sp>
        <p:nvSpPr>
          <p:cNvPr id="7" name="TextBox 6">
            <a:extLst>
              <a:ext uri="{FF2B5EF4-FFF2-40B4-BE49-F238E27FC236}">
                <a16:creationId xmlns:a16="http://schemas.microsoft.com/office/drawing/2014/main" id="{A7D428D8-E661-4D4E-1DA2-174AF883B60A}"/>
              </a:ext>
            </a:extLst>
          </p:cNvPr>
          <p:cNvSpPr txBox="1"/>
          <p:nvPr/>
        </p:nvSpPr>
        <p:spPr>
          <a:xfrm>
            <a:off x="119190" y="776270"/>
            <a:ext cx="1312877" cy="830997"/>
          </a:xfrm>
          <a:prstGeom prst="rect">
            <a:avLst/>
          </a:prstGeom>
          <a:noFill/>
        </p:spPr>
        <p:txBody>
          <a:bodyPr wrap="square">
            <a:spAutoFit/>
          </a:bodyPr>
          <a:lstStyle/>
          <a:p>
            <a:pPr algn="ctr"/>
            <a:r>
              <a:rPr lang="en-AU" sz="2400" b="1" dirty="0">
                <a:solidFill>
                  <a:srgbClr val="00B0F0"/>
                </a:solidFill>
                <a:latin typeface="Bebas Neue" panose="020B0606020202050201" pitchFamily="34" charset="0"/>
              </a:rPr>
              <a:t>Errol baker </a:t>
            </a:r>
            <a:endParaRPr lang="en-AU" sz="2400" b="1" dirty="0"/>
          </a:p>
        </p:txBody>
      </p:sp>
      <p:sp>
        <p:nvSpPr>
          <p:cNvPr id="8" name="TextBox 7">
            <a:extLst>
              <a:ext uri="{FF2B5EF4-FFF2-40B4-BE49-F238E27FC236}">
                <a16:creationId xmlns:a16="http://schemas.microsoft.com/office/drawing/2014/main" id="{3F38CFD9-E2E8-CCE1-4BE2-F43BBC39DB68}"/>
              </a:ext>
            </a:extLst>
          </p:cNvPr>
          <p:cNvSpPr txBox="1"/>
          <p:nvPr/>
        </p:nvSpPr>
        <p:spPr>
          <a:xfrm>
            <a:off x="6988" y="5608833"/>
            <a:ext cx="1483456" cy="830997"/>
          </a:xfrm>
          <a:prstGeom prst="rect">
            <a:avLst/>
          </a:prstGeom>
          <a:noFill/>
        </p:spPr>
        <p:txBody>
          <a:bodyPr wrap="square">
            <a:spAutoFit/>
          </a:bodyPr>
          <a:lstStyle/>
          <a:p>
            <a:pPr algn="ctr"/>
            <a:r>
              <a:rPr lang="en-AU" sz="2400" dirty="0">
                <a:solidFill>
                  <a:srgbClr val="00B0F0"/>
                </a:solidFill>
                <a:latin typeface="Bebas Neue" panose="020B0606020202050201" pitchFamily="34" charset="0"/>
              </a:rPr>
              <a:t>Captain bill </a:t>
            </a:r>
            <a:r>
              <a:rPr lang="en-AU" sz="2400" dirty="0" err="1">
                <a:solidFill>
                  <a:srgbClr val="00B0F0"/>
                </a:solidFill>
                <a:latin typeface="Bebas Neue" panose="020B0606020202050201" pitchFamily="34" charset="0"/>
              </a:rPr>
              <a:t>robinson</a:t>
            </a:r>
            <a:r>
              <a:rPr lang="en-AU" sz="2400" dirty="0">
                <a:solidFill>
                  <a:srgbClr val="00B0F0"/>
                </a:solidFill>
                <a:latin typeface="Bebas Neue" panose="020B0606020202050201" pitchFamily="34" charset="0"/>
              </a:rPr>
              <a:t> </a:t>
            </a:r>
            <a:endParaRPr lang="en-AU" sz="2400" dirty="0"/>
          </a:p>
        </p:txBody>
      </p:sp>
      <p:sp>
        <p:nvSpPr>
          <p:cNvPr id="10" name="TextBox 9">
            <a:extLst>
              <a:ext uri="{FF2B5EF4-FFF2-40B4-BE49-F238E27FC236}">
                <a16:creationId xmlns:a16="http://schemas.microsoft.com/office/drawing/2014/main" id="{9A248D27-B569-33EB-6978-8A437BE8FE06}"/>
              </a:ext>
            </a:extLst>
          </p:cNvPr>
          <p:cNvSpPr txBox="1"/>
          <p:nvPr/>
        </p:nvSpPr>
        <p:spPr>
          <a:xfrm>
            <a:off x="151697" y="4041508"/>
            <a:ext cx="1194037" cy="830997"/>
          </a:xfrm>
          <a:prstGeom prst="rect">
            <a:avLst/>
          </a:prstGeom>
          <a:noFill/>
        </p:spPr>
        <p:txBody>
          <a:bodyPr wrap="square">
            <a:spAutoFit/>
          </a:bodyPr>
          <a:lstStyle/>
          <a:p>
            <a:pPr algn="ctr"/>
            <a:r>
              <a:rPr lang="en-AU" sz="2400" b="1" dirty="0" err="1">
                <a:solidFill>
                  <a:srgbClr val="00B0F0"/>
                </a:solidFill>
                <a:latin typeface="Bebas Neue" panose="020B0606020202050201" pitchFamily="34" charset="0"/>
              </a:rPr>
              <a:t>hannah</a:t>
            </a:r>
            <a:r>
              <a:rPr lang="en-AU" sz="2400" b="1" dirty="0">
                <a:solidFill>
                  <a:srgbClr val="00B0F0"/>
                </a:solidFill>
                <a:latin typeface="Bebas Neue" panose="020B0606020202050201" pitchFamily="34" charset="0"/>
              </a:rPr>
              <a:t> maxwell</a:t>
            </a:r>
            <a:endParaRPr lang="en-AU" sz="2400" b="1" dirty="0"/>
          </a:p>
        </p:txBody>
      </p:sp>
      <p:sp>
        <p:nvSpPr>
          <p:cNvPr id="12" name="TextBox 11">
            <a:extLst>
              <a:ext uri="{FF2B5EF4-FFF2-40B4-BE49-F238E27FC236}">
                <a16:creationId xmlns:a16="http://schemas.microsoft.com/office/drawing/2014/main" id="{E077F539-115A-C2B8-07E4-F15F0C6C36DC}"/>
              </a:ext>
            </a:extLst>
          </p:cNvPr>
          <p:cNvSpPr txBox="1"/>
          <p:nvPr/>
        </p:nvSpPr>
        <p:spPr>
          <a:xfrm>
            <a:off x="4093827" y="739581"/>
            <a:ext cx="4886587" cy="1077218"/>
          </a:xfrm>
          <a:prstGeom prst="rect">
            <a:avLst/>
          </a:prstGeom>
          <a:noFill/>
        </p:spPr>
        <p:txBody>
          <a:bodyPr wrap="square">
            <a:spAutoFit/>
          </a:bodyPr>
          <a:lstStyle/>
          <a:p>
            <a:pPr algn="ctr"/>
            <a:r>
              <a:rPr lang="en-US" sz="1600" dirty="0">
                <a:solidFill>
                  <a:srgbClr val="00B0F0"/>
                </a:solidFill>
                <a:latin typeface="Bebas Neue" panose="020B0606020202050201" pitchFamily="34" charset="0"/>
              </a:rPr>
              <a:t>Early 30s. </a:t>
            </a:r>
            <a:r>
              <a:rPr lang="en-US" sz="1600" dirty="0">
                <a:solidFill>
                  <a:schemeClr val="bg1"/>
                </a:solidFill>
                <a:latin typeface="Bebas Neue" panose="020B0606020202050201" pitchFamily="34" charset="0"/>
              </a:rPr>
              <a:t>The ship’s charming but sinister male singer. Beneath his  fake aristocratic exterior lies a manipulative predator involved in the lollipop-drug trade. His eventual assault on Becky marks the film’s darkest turn and cements him as the story’s antagonist.</a:t>
            </a:r>
            <a:endParaRPr lang="en-AU" sz="1600" dirty="0">
              <a:solidFill>
                <a:schemeClr val="bg1"/>
              </a:solidFill>
              <a:latin typeface="Bebas Neue" panose="020B0606020202050201" pitchFamily="34" charset="0"/>
            </a:endParaRPr>
          </a:p>
        </p:txBody>
      </p:sp>
      <p:sp>
        <p:nvSpPr>
          <p:cNvPr id="14" name="TextBox 13">
            <a:extLst>
              <a:ext uri="{FF2B5EF4-FFF2-40B4-BE49-F238E27FC236}">
                <a16:creationId xmlns:a16="http://schemas.microsoft.com/office/drawing/2014/main" id="{8BE00BF4-9526-AA6F-90DC-7299C6C0D318}"/>
              </a:ext>
            </a:extLst>
          </p:cNvPr>
          <p:cNvSpPr txBox="1"/>
          <p:nvPr/>
        </p:nvSpPr>
        <p:spPr>
          <a:xfrm>
            <a:off x="4251120" y="2274712"/>
            <a:ext cx="4572000" cy="1077218"/>
          </a:xfrm>
          <a:prstGeom prst="rect">
            <a:avLst/>
          </a:prstGeom>
          <a:noFill/>
        </p:spPr>
        <p:txBody>
          <a:bodyPr wrap="square">
            <a:spAutoFit/>
          </a:bodyPr>
          <a:lstStyle/>
          <a:p>
            <a:pPr algn="ctr"/>
            <a:r>
              <a:rPr lang="en-US" sz="1600" dirty="0">
                <a:solidFill>
                  <a:srgbClr val="00B0F0"/>
                </a:solidFill>
                <a:latin typeface="Bebas Neue" panose="020B0606020202050201" pitchFamily="34" charset="0"/>
              </a:rPr>
              <a:t>Late 20s. </a:t>
            </a:r>
            <a:r>
              <a:rPr lang="en-US" sz="1600" dirty="0">
                <a:solidFill>
                  <a:schemeClr val="bg1"/>
                </a:solidFill>
                <a:latin typeface="Bebas Neue" panose="020B0606020202050201" pitchFamily="34" charset="0"/>
              </a:rPr>
              <a:t>Klint’s ex-wife. Polished and pragmatic, she masks her pain with control. Her reappearance onboard reignites old wounds and underscores Klint’s failures as both husband and father, while testing his sincerity in becoming a better man.</a:t>
            </a:r>
            <a:endParaRPr lang="en-AU" sz="1600" dirty="0">
              <a:solidFill>
                <a:schemeClr val="bg1"/>
              </a:solidFill>
              <a:latin typeface="Bebas Neue" panose="020B0606020202050201" pitchFamily="34" charset="0"/>
            </a:endParaRPr>
          </a:p>
        </p:txBody>
      </p:sp>
      <p:sp>
        <p:nvSpPr>
          <p:cNvPr id="16" name="TextBox 15">
            <a:extLst>
              <a:ext uri="{FF2B5EF4-FFF2-40B4-BE49-F238E27FC236}">
                <a16:creationId xmlns:a16="http://schemas.microsoft.com/office/drawing/2014/main" id="{23616169-A98C-81B3-B7C9-27C463E2C48F}"/>
              </a:ext>
            </a:extLst>
          </p:cNvPr>
          <p:cNvSpPr txBox="1"/>
          <p:nvPr/>
        </p:nvSpPr>
        <p:spPr>
          <a:xfrm>
            <a:off x="4192397" y="5453529"/>
            <a:ext cx="4572000" cy="1077218"/>
          </a:xfrm>
          <a:prstGeom prst="rect">
            <a:avLst/>
          </a:prstGeom>
          <a:noFill/>
        </p:spPr>
        <p:txBody>
          <a:bodyPr wrap="square">
            <a:spAutoFit/>
          </a:bodyPr>
          <a:lstStyle/>
          <a:p>
            <a:pPr algn="ctr"/>
            <a:r>
              <a:rPr lang="en-US" sz="1600" dirty="0">
                <a:solidFill>
                  <a:srgbClr val="00B0F0"/>
                </a:solidFill>
                <a:latin typeface="Bebas Neue" panose="020B0606020202050201" pitchFamily="34" charset="0"/>
              </a:rPr>
              <a:t>Mid-50s. </a:t>
            </a:r>
            <a:r>
              <a:rPr lang="en-US" sz="1600" dirty="0">
                <a:solidFill>
                  <a:schemeClr val="bg1"/>
                </a:solidFill>
                <a:latin typeface="Bebas Neue" panose="020B0606020202050201" pitchFamily="34" charset="0"/>
              </a:rPr>
              <a:t>A dignified, by-the-book Canadian captain whose moral compass hasn’t dimmed after decades at sea. His meticulous nature is both a blessing and his downfall that may lead to his daughter being placed in harms way.</a:t>
            </a:r>
          </a:p>
        </p:txBody>
      </p:sp>
      <p:pic>
        <p:nvPicPr>
          <p:cNvPr id="4" name="Picture 3">
            <a:extLst>
              <a:ext uri="{FF2B5EF4-FFF2-40B4-BE49-F238E27FC236}">
                <a16:creationId xmlns:a16="http://schemas.microsoft.com/office/drawing/2014/main" id="{6DB8F937-BD09-97E8-D94F-FFF51485B275}"/>
              </a:ext>
            </a:extLst>
          </p:cNvPr>
          <p:cNvPicPr>
            <a:picLocks noChangeAspect="1"/>
          </p:cNvPicPr>
          <p:nvPr/>
        </p:nvPicPr>
        <p:blipFill>
          <a:blip r:embed="rId2"/>
          <a:stretch>
            <a:fillRect/>
          </a:stretch>
        </p:blipFill>
        <p:spPr>
          <a:xfrm>
            <a:off x="2174846" y="648664"/>
            <a:ext cx="1259052" cy="1259052"/>
          </a:xfrm>
          <a:prstGeom prst="rect">
            <a:avLst/>
          </a:prstGeom>
        </p:spPr>
      </p:pic>
      <p:pic>
        <p:nvPicPr>
          <p:cNvPr id="9" name="Picture 8">
            <a:extLst>
              <a:ext uri="{FF2B5EF4-FFF2-40B4-BE49-F238E27FC236}">
                <a16:creationId xmlns:a16="http://schemas.microsoft.com/office/drawing/2014/main" id="{0E6D917D-0D37-5D83-45AE-AE5A7D60E625}"/>
              </a:ext>
            </a:extLst>
          </p:cNvPr>
          <p:cNvPicPr>
            <a:picLocks noChangeAspect="1"/>
          </p:cNvPicPr>
          <p:nvPr/>
        </p:nvPicPr>
        <p:blipFill>
          <a:blip r:embed="rId3"/>
          <a:stretch>
            <a:fillRect/>
          </a:stretch>
        </p:blipFill>
        <p:spPr>
          <a:xfrm>
            <a:off x="2174846" y="5394806"/>
            <a:ext cx="1259052" cy="1259052"/>
          </a:xfrm>
          <a:prstGeom prst="rect">
            <a:avLst/>
          </a:prstGeom>
        </p:spPr>
      </p:pic>
      <p:sp>
        <p:nvSpPr>
          <p:cNvPr id="13" name="TextBox 12">
            <a:extLst>
              <a:ext uri="{FF2B5EF4-FFF2-40B4-BE49-F238E27FC236}">
                <a16:creationId xmlns:a16="http://schemas.microsoft.com/office/drawing/2014/main" id="{89E0AA30-774A-5706-4867-A0C599010651}"/>
              </a:ext>
            </a:extLst>
          </p:cNvPr>
          <p:cNvSpPr txBox="1"/>
          <p:nvPr/>
        </p:nvSpPr>
        <p:spPr>
          <a:xfrm>
            <a:off x="4251120" y="3918398"/>
            <a:ext cx="4572000" cy="1077218"/>
          </a:xfrm>
          <a:prstGeom prst="rect">
            <a:avLst/>
          </a:prstGeom>
          <a:noFill/>
        </p:spPr>
        <p:txBody>
          <a:bodyPr wrap="square">
            <a:spAutoFit/>
          </a:bodyPr>
          <a:lstStyle/>
          <a:p>
            <a:pPr algn="ctr"/>
            <a:r>
              <a:rPr lang="en-US" sz="1600" dirty="0">
                <a:solidFill>
                  <a:srgbClr val="00B0F0"/>
                </a:solidFill>
                <a:latin typeface="Bebas Neue" panose="020B0606020202050201" pitchFamily="34" charset="0"/>
              </a:rPr>
              <a:t>10 years old. </a:t>
            </a:r>
            <a:r>
              <a:rPr lang="en-US" sz="1600" dirty="0">
                <a:solidFill>
                  <a:schemeClr val="bg1"/>
                </a:solidFill>
                <a:latin typeface="Bebas Neue" panose="020B0606020202050201" pitchFamily="34" charset="0"/>
              </a:rPr>
              <a:t>Klint’s resourceful daughter who despite her loathing of her father, like any young girl wants her dad to be her hero. She always dreamt of having a sibling and as fate may have it, she may just get her wish in the most unlikely of ways</a:t>
            </a:r>
            <a:endParaRPr lang="en-AU" sz="1600" dirty="0">
              <a:solidFill>
                <a:schemeClr val="bg1"/>
              </a:solidFill>
              <a:latin typeface="Bebas Neue" panose="020B0606020202050201" pitchFamily="34" charset="0"/>
            </a:endParaRPr>
          </a:p>
        </p:txBody>
      </p:sp>
      <p:pic>
        <p:nvPicPr>
          <p:cNvPr id="17" name="Picture 16">
            <a:extLst>
              <a:ext uri="{FF2B5EF4-FFF2-40B4-BE49-F238E27FC236}">
                <a16:creationId xmlns:a16="http://schemas.microsoft.com/office/drawing/2014/main" id="{7B03DCAE-106A-E443-8F48-3E15B1A921F1}"/>
              </a:ext>
            </a:extLst>
          </p:cNvPr>
          <p:cNvPicPr>
            <a:picLocks noChangeAspect="1"/>
          </p:cNvPicPr>
          <p:nvPr/>
        </p:nvPicPr>
        <p:blipFill>
          <a:blip r:embed="rId4"/>
          <a:stretch>
            <a:fillRect/>
          </a:stretch>
        </p:blipFill>
        <p:spPr>
          <a:xfrm>
            <a:off x="2174846" y="2229253"/>
            <a:ext cx="1259052" cy="1259052"/>
          </a:xfrm>
          <a:prstGeom prst="rect">
            <a:avLst/>
          </a:prstGeom>
        </p:spPr>
      </p:pic>
      <p:pic>
        <p:nvPicPr>
          <p:cNvPr id="19" name="Picture 18">
            <a:extLst>
              <a:ext uri="{FF2B5EF4-FFF2-40B4-BE49-F238E27FC236}">
                <a16:creationId xmlns:a16="http://schemas.microsoft.com/office/drawing/2014/main" id="{C0A4DBEC-5840-96B9-70C8-1B0ACC5A1151}"/>
              </a:ext>
            </a:extLst>
          </p:cNvPr>
          <p:cNvPicPr>
            <a:picLocks noChangeAspect="1"/>
          </p:cNvPicPr>
          <p:nvPr/>
        </p:nvPicPr>
        <p:blipFill>
          <a:blip r:embed="rId5"/>
          <a:stretch>
            <a:fillRect/>
          </a:stretch>
        </p:blipFill>
        <p:spPr>
          <a:xfrm>
            <a:off x="2174846" y="3851788"/>
            <a:ext cx="1259052" cy="125905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1656</Words>
  <Application>Microsoft Office PowerPoint</Application>
  <PresentationFormat>On-screen Show (4:3)</PresentationFormat>
  <Paragraphs>99</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Bebas Neue</vt:lpstr>
      <vt:lpstr>Calibri</vt:lpstr>
      <vt:lpstr>Office Theme</vt:lpstr>
      <vt:lpstr>PowerPoint Presentation</vt:lpstr>
      <vt:lpstr>PowerPoint Presentation</vt:lpstr>
      <vt:lpstr>LOGLINE</vt:lpstr>
      <vt:lpstr>PowerPoint Presentation</vt:lpstr>
      <vt:lpstr>SYNOPSIS</vt:lpstr>
      <vt:lpstr>Key plot points</vt:lpstr>
      <vt:lpstr>PowerPoint Presentation</vt:lpstr>
      <vt:lpstr>MAIN CHARACTERS</vt:lpstr>
      <vt:lpstr>SUPPORTING CHARACTERS</vt:lpstr>
      <vt:lpstr>writer's VISION</vt:lpstr>
      <vt:lpstr>The sequel</vt:lpstr>
      <vt:lpstr>FINAL TAGLINE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Daniel Mo'orea</dc:creator>
  <cp:keywords/>
  <dc:description>generated using python-pptx</dc:description>
  <cp:lastModifiedBy>Jayden Moorea</cp:lastModifiedBy>
  <cp:revision>11</cp:revision>
  <dcterms:created xsi:type="dcterms:W3CDTF">2013-01-27T09:14:16Z</dcterms:created>
  <dcterms:modified xsi:type="dcterms:W3CDTF">2025-11-16T03:29:55Z</dcterms:modified>
  <cp:category/>
</cp:coreProperties>
</file>